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9" r:id="rId5"/>
    <p:sldId id="260" r:id="rId6"/>
    <p:sldId id="261" r:id="rId7"/>
    <p:sldId id="263" r:id="rId8"/>
    <p:sldId id="258" r:id="rId9"/>
    <p:sldId id="262" r:id="rId10"/>
    <p:sldId id="264" r:id="rId11"/>
    <p:sldId id="266" r:id="rId12"/>
    <p:sldId id="265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061103C-C21D-4723-B805-06029E66C8F7}">
          <p14:sldIdLst>
            <p14:sldId id="267"/>
            <p14:sldId id="256"/>
            <p14:sldId id="257"/>
            <p14:sldId id="259"/>
            <p14:sldId id="260"/>
            <p14:sldId id="261"/>
            <p14:sldId id="263"/>
            <p14:sldId id="258"/>
            <p14:sldId id="262"/>
            <p14:sldId id="264"/>
            <p14:sldId id="266"/>
            <p14:sldId id="265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A730-52AC-45CA-AA77-8614DDB55BC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1299-DD18-4575-8D5C-8F9607013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A730-52AC-45CA-AA77-8614DDB55BC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1299-DD18-4575-8D5C-8F9607013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A730-52AC-45CA-AA77-8614DDB55BC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1299-DD18-4575-8D5C-8F9607013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A730-52AC-45CA-AA77-8614DDB55BC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1299-DD18-4575-8D5C-8F9607013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A730-52AC-45CA-AA77-8614DDB55BC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1299-DD18-4575-8D5C-8F9607013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A730-52AC-45CA-AA77-8614DDB55BC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1299-DD18-4575-8D5C-8F9607013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A730-52AC-45CA-AA77-8614DDB55BC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1299-DD18-4575-8D5C-8F9607013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A730-52AC-45CA-AA77-8614DDB55BC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1299-DD18-4575-8D5C-8F9607013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A730-52AC-45CA-AA77-8614DDB55BC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1299-DD18-4575-8D5C-8F9607013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A730-52AC-45CA-AA77-8614DDB55BC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1299-DD18-4575-8D5C-8F9607013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A730-52AC-45CA-AA77-8614DDB55BC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51299-DD18-4575-8D5C-8F96070136B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1FEA730-52AC-45CA-AA77-8614DDB55BC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C651299-DD18-4575-8D5C-8F96070136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id:image003.png@01D2132D.F46FCF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920" y="2868930"/>
            <a:ext cx="3566160" cy="1120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equal_hou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37" y="5257800"/>
            <a:ext cx="390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3912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9144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Non-Occupant Co-borrower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601086"/>
              </p:ext>
            </p:extLst>
          </p:nvPr>
        </p:nvGraphicFramePr>
        <p:xfrm>
          <a:off x="1783292" y="1524000"/>
          <a:ext cx="5455708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HomeReady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Allowed – income included in income limit</a:t>
                      </a:r>
                      <a:r>
                        <a:rPr lang="en-US" baseline="0" dirty="0"/>
                        <a:t> for qualifying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Yes, family allows for maximum financing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95300" y="3474720"/>
            <a:ext cx="8183880" cy="8229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/>
              <a:t>Homebuyer Education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0690520"/>
              </p:ext>
            </p:extLst>
          </p:nvPr>
        </p:nvGraphicFramePr>
        <p:xfrm>
          <a:off x="1828800" y="4419600"/>
          <a:ext cx="5455708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HomeReady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 – only through Framework ($75)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910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457200"/>
            <a:ext cx="8183880" cy="670560"/>
          </a:xfrm>
        </p:spPr>
        <p:txBody>
          <a:bodyPr/>
          <a:lstStyle/>
          <a:p>
            <a:pPr algn="ctr"/>
            <a:r>
              <a:rPr lang="en-US" dirty="0"/>
              <a:t>Additional Features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175919"/>
              </p:ext>
            </p:extLst>
          </p:nvPr>
        </p:nvGraphicFramePr>
        <p:xfrm>
          <a:off x="457200" y="1143000"/>
          <a:ext cx="8183562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7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HomeReady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Non-Borrower Household</a:t>
                      </a:r>
                      <a:r>
                        <a:rPr lang="en-US" baseline="0" dirty="0"/>
                        <a:t>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Boarder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r>
                        <a:rPr lang="en-US" dirty="0"/>
                        <a:t>Cash on Hand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971800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Non-Borrower Household Income can be use if it is at least 30% of borrower income and a letter stating they will occupy for at least 12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Boarder Income can be used if there is a 12 months history (cancelled checks) of this person paying the borrower their portion of the rent.  Can be up to 30% of the qualifying income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Cash on hand can be used if it is obvious that the borrower has not used a bank account in a standard method (maybe for cashing checks only)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7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457200"/>
            <a:ext cx="8183880" cy="746760"/>
          </a:xfrm>
        </p:spPr>
        <p:txBody>
          <a:bodyPr/>
          <a:lstStyle/>
          <a:p>
            <a:pPr algn="ctr"/>
            <a:r>
              <a:rPr lang="en-US" dirty="0"/>
              <a:t>Payment Comparison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570739"/>
              </p:ext>
            </p:extLst>
          </p:nvPr>
        </p:nvGraphicFramePr>
        <p:xfrm>
          <a:off x="1524000" y="1295400"/>
          <a:ext cx="6137673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5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5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HomeReady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Loan </a:t>
                      </a:r>
                      <a:r>
                        <a:rPr lang="en-US" dirty="0" err="1"/>
                        <a:t>Amt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121,250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122,735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/>
                        <a:t>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4.00%</a:t>
                      </a:r>
                    </a:p>
                    <a:p>
                      <a:pPr algn="ctr"/>
                      <a:r>
                        <a:rPr lang="en-US" dirty="0"/>
                        <a:t>(APR 4.911%)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3.625%</a:t>
                      </a:r>
                    </a:p>
                    <a:p>
                      <a:pPr algn="ctr"/>
                      <a:r>
                        <a:rPr lang="en-US" dirty="0"/>
                        <a:t>(APR 4.738%)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 &amp;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$578.87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$559.73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Mortgage 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$116.20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$84.71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$41.67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$41.67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Payment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$836.74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$786.11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47244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Scenario is based on purchase price of $125,000 on 30 yr fixed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Credit score of 680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Payments based on rate as of 5/22/2017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 Front Mortgage Insurance financed</a:t>
            </a:r>
          </a:p>
        </p:txBody>
      </p:sp>
    </p:spTree>
    <p:extLst>
      <p:ext uri="{BB962C8B-B14F-4D97-AF65-F5344CB8AC3E}">
        <p14:creationId xmlns:p14="http://schemas.microsoft.com/office/powerpoint/2010/main" val="595427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096" y="1898172"/>
            <a:ext cx="5833872" cy="169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779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HomeReady vs. FHA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87168"/>
          </a:xfrm>
        </p:spPr>
        <p:txBody>
          <a:bodyPr/>
          <a:lstStyle/>
          <a:p>
            <a:r>
              <a:rPr lang="en-US" dirty="0"/>
              <a:t>A Comparison of HomeReady and FHA Loan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88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txBody>
          <a:bodyPr/>
          <a:lstStyle/>
          <a:p>
            <a:pPr algn="ctr"/>
            <a:r>
              <a:rPr lang="en-US" dirty="0"/>
              <a:t>Down Payment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9831265"/>
              </p:ext>
            </p:extLst>
          </p:nvPr>
        </p:nvGraphicFramePr>
        <p:xfrm>
          <a:off x="1707092" y="1752600"/>
          <a:ext cx="5455708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HomeReady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400" y="3267075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Credit Score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839884"/>
              </p:ext>
            </p:extLst>
          </p:nvPr>
        </p:nvGraphicFramePr>
        <p:xfrm>
          <a:off x="1630892" y="3913406"/>
          <a:ext cx="5455708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HomeReady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909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pPr algn="ctr"/>
            <a:r>
              <a:rPr lang="en-US" dirty="0"/>
              <a:t>Income Limits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735921"/>
              </p:ext>
            </p:extLst>
          </p:nvPr>
        </p:nvGraphicFramePr>
        <p:xfrm>
          <a:off x="1630892" y="1600200"/>
          <a:ext cx="545570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HomeReady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Depends on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Qualifying</a:t>
                      </a:r>
                      <a:r>
                        <a:rPr lang="en-US" baseline="0" dirty="0"/>
                        <a:t>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858311"/>
              </p:ext>
            </p:extLst>
          </p:nvPr>
        </p:nvGraphicFramePr>
        <p:xfrm>
          <a:off x="1600200" y="4261485"/>
          <a:ext cx="5455708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HomeReady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45%</a:t>
                      </a:r>
                      <a:r>
                        <a:rPr lang="en-US" baseline="0" dirty="0"/>
                        <a:t> normal; </a:t>
                      </a:r>
                      <a:r>
                        <a:rPr lang="en-US" dirty="0"/>
                        <a:t>50% with compensating factors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AUS (DU) determines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32004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/>
              <a:t>Maximum Debt-to-income</a:t>
            </a:r>
          </a:p>
        </p:txBody>
      </p:sp>
    </p:spTree>
    <p:extLst>
      <p:ext uri="{BB962C8B-B14F-4D97-AF65-F5344CB8AC3E}">
        <p14:creationId xmlns:p14="http://schemas.microsoft.com/office/powerpoint/2010/main" val="515633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pPr algn="ctr"/>
            <a:r>
              <a:rPr lang="en-US" dirty="0"/>
              <a:t>Terms available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819344"/>
              </p:ext>
            </p:extLst>
          </p:nvPr>
        </p:nvGraphicFramePr>
        <p:xfrm>
          <a:off x="1630892" y="1676400"/>
          <a:ext cx="5455708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HomeReady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30, 25, 20, 15, 10 year fixed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  <a:r>
                        <a:rPr lang="en-US" baseline="0" dirty="0"/>
                        <a:t> and 15</a:t>
                      </a:r>
                      <a:r>
                        <a:rPr lang="en-US" dirty="0"/>
                        <a:t> year fixed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3505200"/>
            <a:ext cx="8183880" cy="975360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/>
              <a:t>Example of Rates for 30 year fixed </a:t>
            </a:r>
            <a:r>
              <a:rPr lang="en-US" sz="1700" dirty="0"/>
              <a:t>(as of 5/22/2017)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930780"/>
              </p:ext>
            </p:extLst>
          </p:nvPr>
        </p:nvGraphicFramePr>
        <p:xfrm>
          <a:off x="1630892" y="4724400"/>
          <a:ext cx="5455708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HomeReady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4.00%</a:t>
                      </a:r>
                    </a:p>
                    <a:p>
                      <a:pPr algn="ctr"/>
                      <a:r>
                        <a:rPr lang="en-US" dirty="0"/>
                        <a:t>(APR</a:t>
                      </a:r>
                      <a:r>
                        <a:rPr lang="en-US" baseline="0" dirty="0"/>
                        <a:t> 4.911%)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3.625%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(APR 4.738%)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590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/>
          <a:lstStyle/>
          <a:p>
            <a:pPr algn="ctr"/>
            <a:r>
              <a:rPr lang="en-US" dirty="0"/>
              <a:t>Eligible Property Types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053381"/>
              </p:ext>
            </p:extLst>
          </p:nvPr>
        </p:nvGraphicFramePr>
        <p:xfrm>
          <a:off x="1859492" y="1600200"/>
          <a:ext cx="5455708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HomeReady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1-4 family</a:t>
                      </a:r>
                      <a:endParaRPr lang="en-US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Detached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Condos meeting Fannie Mae Full Review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Townhomes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1-4 family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Detached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Townhomes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242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pPr algn="ctr"/>
            <a:r>
              <a:rPr lang="en-US" dirty="0"/>
              <a:t>Employment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658434"/>
              </p:ext>
            </p:extLst>
          </p:nvPr>
        </p:nvGraphicFramePr>
        <p:xfrm>
          <a:off x="1859492" y="1600200"/>
          <a:ext cx="545570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HomeReady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year work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year</a:t>
                      </a:r>
                      <a:r>
                        <a:rPr lang="en-US" baseline="0" dirty="0"/>
                        <a:t> work history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35052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/>
              <a:t>Own Other Property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6772003"/>
              </p:ext>
            </p:extLst>
          </p:nvPr>
        </p:nvGraphicFramePr>
        <p:xfrm>
          <a:off x="1859492" y="4556760"/>
          <a:ext cx="545570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HomeReady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317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Mortgage Insurance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4557329"/>
              </p:ext>
            </p:extLst>
          </p:nvPr>
        </p:nvGraphicFramePr>
        <p:xfrm>
          <a:off x="1524000" y="1676400"/>
          <a:ext cx="6137673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5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5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HomeReady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Up</a:t>
                      </a:r>
                      <a:r>
                        <a:rPr lang="en-US" baseline="0" dirty="0"/>
                        <a:t> Front or Guarantee Fee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Monthly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25% coverage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.85%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50292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Mortgage insurance on HomeReady varies based on factors such as credit score, DTI, etc.</a:t>
            </a:r>
          </a:p>
        </p:txBody>
      </p:sp>
    </p:spTree>
    <p:extLst>
      <p:ext uri="{BB962C8B-B14F-4D97-AF65-F5344CB8AC3E}">
        <p14:creationId xmlns:p14="http://schemas.microsoft.com/office/powerpoint/2010/main" val="952727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1051560"/>
          </a:xfrm>
        </p:spPr>
        <p:txBody>
          <a:bodyPr/>
          <a:lstStyle/>
          <a:p>
            <a:pPr algn="ctr"/>
            <a:r>
              <a:rPr lang="en-US" dirty="0"/>
              <a:t>Seller Contributions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536328"/>
              </p:ext>
            </p:extLst>
          </p:nvPr>
        </p:nvGraphicFramePr>
        <p:xfrm>
          <a:off x="1935692" y="1600200"/>
          <a:ext cx="545570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HomeReady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3% of purchase 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6%</a:t>
                      </a:r>
                      <a:r>
                        <a:rPr lang="en-US" baseline="0" dirty="0"/>
                        <a:t> of purchase price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28194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/>
              <a:t>Gifts allowed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297750"/>
              </p:ext>
            </p:extLst>
          </p:nvPr>
        </p:nvGraphicFramePr>
        <p:xfrm>
          <a:off x="1935692" y="4191000"/>
          <a:ext cx="545570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HomeReady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3077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259</TotalTime>
  <Words>422</Words>
  <Application>Microsoft Office PowerPoint</Application>
  <PresentationFormat>On-screen Show (4:3)</PresentationFormat>
  <Paragraphs>131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Verdana</vt:lpstr>
      <vt:lpstr>Wingdings 2</vt:lpstr>
      <vt:lpstr>Aspect</vt:lpstr>
      <vt:lpstr>PowerPoint Presentation</vt:lpstr>
      <vt:lpstr>HomeReady vs. FHA</vt:lpstr>
      <vt:lpstr>Down Payment</vt:lpstr>
      <vt:lpstr>Income Limits</vt:lpstr>
      <vt:lpstr>Terms available</vt:lpstr>
      <vt:lpstr>Eligible Property Types</vt:lpstr>
      <vt:lpstr>Employment</vt:lpstr>
      <vt:lpstr>Mortgage Insurance</vt:lpstr>
      <vt:lpstr>Seller Contributions</vt:lpstr>
      <vt:lpstr>Non-Occupant Co-borrower</vt:lpstr>
      <vt:lpstr>Additional Features</vt:lpstr>
      <vt:lpstr>Payment Comparison</vt:lpstr>
      <vt:lpstr>PowerPoint Presentation</vt:lpstr>
    </vt:vector>
  </TitlesOfParts>
  <Company>Bank Certified Office 2010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Down Payment Options</dc:title>
  <dc:creator>22978</dc:creator>
  <cp:lastModifiedBy>RICHARD FUQUA</cp:lastModifiedBy>
  <cp:revision>16</cp:revision>
  <dcterms:created xsi:type="dcterms:W3CDTF">2017-05-22T12:09:39Z</dcterms:created>
  <dcterms:modified xsi:type="dcterms:W3CDTF">2017-05-26T12:09:22Z</dcterms:modified>
</cp:coreProperties>
</file>