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97" r:id="rId3"/>
    <p:sldId id="298" r:id="rId4"/>
    <p:sldId id="295" r:id="rId5"/>
    <p:sldId id="303" r:id="rId6"/>
    <p:sldId id="300" r:id="rId7"/>
    <p:sldId id="301" r:id="rId8"/>
    <p:sldId id="302" r:id="rId9"/>
    <p:sldId id="304" r:id="rId10"/>
    <p:sldId id="305" r:id="rId11"/>
    <p:sldId id="306" r:id="rId12"/>
    <p:sldId id="307" r:id="rId13"/>
    <p:sldId id="308" r:id="rId14"/>
    <p:sldId id="276" r:id="rId15"/>
    <p:sldId id="286" r:id="rId16"/>
    <p:sldId id="287" r:id="rId17"/>
    <p:sldId id="288" r:id="rId18"/>
    <p:sldId id="289" r:id="rId19"/>
    <p:sldId id="290" r:id="rId20"/>
    <p:sldId id="273" r:id="rId21"/>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9" d="100"/>
          <a:sy n="69" d="100"/>
        </p:scale>
        <p:origin x="36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974"/>
          </a:xfrm>
          <a:prstGeom prst="rect">
            <a:avLst/>
          </a:prstGeom>
        </p:spPr>
        <p:txBody>
          <a:bodyPr vert="horz" lIns="92309" tIns="46154" rIns="92309" bIns="46154" rtlCol="0"/>
          <a:lstStyle>
            <a:lvl1pPr algn="r">
              <a:defRPr sz="1200"/>
            </a:lvl1pPr>
          </a:lstStyle>
          <a:p>
            <a:fld id="{5CF193C4-E8F4-4417-927D-94FF18F397FA}" type="datetimeFigureOut">
              <a:rPr lang="en-US" smtClean="0"/>
              <a:t>5/24/2017</a:t>
            </a:fld>
            <a:endParaRPr lang="en-US"/>
          </a:p>
        </p:txBody>
      </p:sp>
      <p:sp>
        <p:nvSpPr>
          <p:cNvPr id="4" name="Footer Placeholder 3"/>
          <p:cNvSpPr>
            <a:spLocks noGrp="1"/>
          </p:cNvSpPr>
          <p:nvPr>
            <p:ph type="ftr" sz="quarter" idx="2"/>
          </p:nvPr>
        </p:nvSpPr>
        <p:spPr>
          <a:xfrm>
            <a:off x="0" y="8745527"/>
            <a:ext cx="3010323" cy="461973"/>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45527"/>
            <a:ext cx="3010323" cy="461973"/>
          </a:xfrm>
          <a:prstGeom prst="rect">
            <a:avLst/>
          </a:prstGeom>
        </p:spPr>
        <p:txBody>
          <a:bodyPr vert="horz" lIns="92309" tIns="46154" rIns="92309" bIns="46154" rtlCol="0" anchor="b"/>
          <a:lstStyle>
            <a:lvl1pPr algn="r">
              <a:defRPr sz="1200"/>
            </a:lvl1pPr>
          </a:lstStyle>
          <a:p>
            <a:fld id="{8E9E313F-4634-4ED2-900D-EAB024C42A92}" type="slidenum">
              <a:rPr lang="en-US" smtClean="0"/>
              <a:t>‹#›</a:t>
            </a:fld>
            <a:endParaRPr lang="en-US"/>
          </a:p>
        </p:txBody>
      </p:sp>
    </p:spTree>
    <p:extLst>
      <p:ext uri="{BB962C8B-B14F-4D97-AF65-F5344CB8AC3E}">
        <p14:creationId xmlns:p14="http://schemas.microsoft.com/office/powerpoint/2010/main" val="271477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1974"/>
          </a:xfrm>
          <a:prstGeom prst="rect">
            <a:avLst/>
          </a:prstGeom>
        </p:spPr>
        <p:txBody>
          <a:bodyPr vert="horz" lIns="92309" tIns="46154" rIns="92309" bIns="46154" rtlCol="0"/>
          <a:lstStyle>
            <a:lvl1pPr algn="r">
              <a:defRPr sz="1200"/>
            </a:lvl1pPr>
          </a:lstStyle>
          <a:p>
            <a:fld id="{E3FD6F98-055A-4837-90F2-8E5F6821A1BB}" type="datetimeFigureOut">
              <a:rPr lang="en-US" smtClean="0"/>
              <a:t>5/24/2017</a:t>
            </a:fld>
            <a:endParaRPr lang="en-US"/>
          </a:p>
        </p:txBody>
      </p:sp>
      <p:sp>
        <p:nvSpPr>
          <p:cNvPr id="4" name="Slide Image Placeholder 3"/>
          <p:cNvSpPr>
            <a:spLocks noGrp="1" noRot="1" noChangeAspect="1"/>
          </p:cNvSpPr>
          <p:nvPr>
            <p:ph type="sldImg" idx="2"/>
          </p:nvPr>
        </p:nvSpPr>
        <p:spPr>
          <a:xfrm>
            <a:off x="1401763" y="1150938"/>
            <a:ext cx="4143375" cy="310832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431109"/>
            <a:ext cx="5557520" cy="3625453"/>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27"/>
            <a:ext cx="3010323" cy="461973"/>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1973"/>
          </a:xfrm>
          <a:prstGeom prst="rect">
            <a:avLst/>
          </a:prstGeom>
        </p:spPr>
        <p:txBody>
          <a:bodyPr vert="horz" lIns="92309" tIns="46154" rIns="92309" bIns="46154"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 background information </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77557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12 tasks</a:t>
            </a:r>
            <a:r>
              <a:rPr lang="en-US" baseline="0" dirty="0"/>
              <a:t> provided in the legislation, focus on just a couple </a:t>
            </a:r>
          </a:p>
          <a:p>
            <a:r>
              <a:rPr lang="en-US" baseline="0" dirty="0"/>
              <a:t>Initially the DWI and SWIA focused on … next slide </a:t>
            </a: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18227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17985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916452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 has important role but can’t solve</a:t>
            </a:r>
            <a:r>
              <a:rPr lang="en-US" baseline="0" dirty="0"/>
              <a:t> </a:t>
            </a:r>
            <a:r>
              <a:rPr lang="en-US" dirty="0"/>
              <a:t>problems</a:t>
            </a:r>
            <a:r>
              <a:rPr lang="en-US" baseline="0" dirty="0"/>
              <a:t> </a:t>
            </a:r>
            <a:r>
              <a:rPr lang="en-US" dirty="0"/>
              <a:t>using same approaches as past (or we wouldn’t have these continuing problems)</a:t>
            </a:r>
          </a:p>
          <a:p>
            <a:pPr marL="171450" indent="-171450">
              <a:buFont typeface="Arial" panose="020B0604020202020204" pitchFamily="34" charset="0"/>
              <a:buChar char="•"/>
            </a:pPr>
            <a:r>
              <a:rPr lang="en-US" dirty="0"/>
              <a:t>Real change in thinking;</a:t>
            </a:r>
            <a:r>
              <a:rPr lang="en-US" baseline="0" dirty="0"/>
              <a:t> new approach needed to address today’s infra crises.</a:t>
            </a:r>
          </a:p>
          <a:p>
            <a:pPr marL="171450" indent="-171450">
              <a:buFont typeface="Arial" panose="020B0604020202020204" pitchFamily="34" charset="0"/>
              <a:buChar char="•"/>
            </a:pPr>
            <a:r>
              <a:rPr lang="en-US" baseline="0" dirty="0"/>
              <a:t>Use master plan as vehicle to lay out new approach</a:t>
            </a:r>
          </a:p>
          <a:p>
            <a:pPr marL="171450" indent="-171450">
              <a:buFont typeface="Arial" panose="020B0604020202020204" pitchFamily="34" charset="0"/>
              <a:buChar char="•"/>
            </a:pPr>
            <a:r>
              <a:rPr lang="en-US" baseline="0" dirty="0"/>
              <a:t>VISION STATEMENT</a:t>
            </a:r>
          </a:p>
          <a:p>
            <a:pPr marL="171450" indent="-171450">
              <a:buFont typeface="Arial" panose="020B0604020202020204" pitchFamily="34" charset="0"/>
              <a:buChar char="•"/>
            </a:pPr>
            <a:r>
              <a:rPr lang="en-US" baseline="0" dirty="0"/>
              <a:t>Foster long-term viability – key is to address underlying issues and resolve with permanent solutions</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101119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t>
            </a:r>
            <a:r>
              <a:rPr lang="en-US" baseline="0" dirty="0"/>
              <a:t> want to leave you with a few take-aways</a:t>
            </a:r>
          </a:p>
          <a:p>
            <a:pPr marL="171450" indent="-171450">
              <a:buFont typeface="Arial" panose="020B0604020202020204" pitchFamily="34" charset="0"/>
              <a:buChar char="•"/>
            </a:pPr>
            <a:r>
              <a:rPr lang="en-US" baseline="0" dirty="0"/>
              <a:t>Authority’s vision is clearly for viable utilities across the state</a:t>
            </a:r>
          </a:p>
          <a:p>
            <a:pPr marL="171450" indent="-171450">
              <a:buFont typeface="Arial" panose="020B0604020202020204" pitchFamily="34" charset="0"/>
              <a:buChar char="•"/>
            </a:pPr>
            <a:r>
              <a:rPr lang="en-US" baseline="0" dirty="0"/>
              <a:t>Recognition that org and financial mgmt. are as critical as infra/construction</a:t>
            </a:r>
          </a:p>
          <a:p>
            <a:pPr marL="171450" indent="-171450">
              <a:buFont typeface="Arial" panose="020B0604020202020204" pitchFamily="34" charset="0"/>
              <a:buChar char="•"/>
            </a:pPr>
            <a:r>
              <a:rPr lang="en-US" baseline="0" dirty="0"/>
              <a:t>But providing grants to construct/repair w/o addressing the underlying problems will not move a utility toward viability</a:t>
            </a:r>
          </a:p>
          <a:p>
            <a:pPr marL="171450" indent="-171450">
              <a:buFont typeface="Arial" panose="020B0604020202020204" pitchFamily="34" charset="0"/>
              <a:buChar char="•"/>
            </a:pPr>
            <a:r>
              <a:rPr lang="en-US" baseline="0" dirty="0"/>
              <a:t>Targeted use of limited grant funds – create permanent solutions; proactive system mgmt.</a:t>
            </a:r>
          </a:p>
          <a:p>
            <a:pPr marL="171450" indent="-171450">
              <a:buFont typeface="Arial" panose="020B0604020202020204" pitchFamily="34" charset="0"/>
              <a:buChar char="•"/>
            </a:pPr>
            <a:r>
              <a:rPr lang="en-US" baseline="0" dirty="0"/>
              <a:t>Dozens of organizations can assist and have tools ready to use today</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354894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a:t>
            </a:r>
            <a:r>
              <a:rPr lang="en-US" baseline="0" dirty="0"/>
              <a:t> is the key take away – the local level result</a:t>
            </a:r>
          </a:p>
          <a:p>
            <a:pPr marL="171450" indent="-171450">
              <a:buFont typeface="Arial" panose="020B0604020202020204" pitchFamily="34" charset="0"/>
              <a:buChar char="•"/>
            </a:pPr>
            <a:r>
              <a:rPr lang="en-US" baseline="0" dirty="0"/>
              <a:t>Utility governing boards must make long-term decisions about water and wastewater infrastructure because what they are really doing is deciding whether to invest in their economic future</a:t>
            </a:r>
          </a:p>
          <a:p>
            <a:pPr marL="171450" indent="-171450">
              <a:buFont typeface="Arial" panose="020B0604020202020204" pitchFamily="34" charset="0"/>
              <a:buChar char="•"/>
            </a:pPr>
            <a:r>
              <a:rPr lang="en-US" baseline="0" dirty="0"/>
              <a:t>Its about looking way beyond 2 to 4 year elected terms</a:t>
            </a:r>
          </a:p>
          <a:p>
            <a:endParaRPr lang="en-US" baseline="0"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357083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3325991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2305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8859"/>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8864"/>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3" hasCustomPrompt="1"/>
          </p:nvPr>
        </p:nvSpPr>
        <p:spPr>
          <a:xfrm>
            <a:off x="637117" y="974717"/>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107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397"/>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397"/>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269206"/>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Click icon to add 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2" r:id="rId4"/>
    <p:sldLayoutId id="2147483669" r:id="rId5"/>
    <p:sldLayoutId id="2147483670" r:id="rId6"/>
    <p:sldLayoutId id="2147483671" r:id="rId7"/>
    <p:sldLayoutId id="2147483672" r:id="rId8"/>
    <p:sldLayoutId id="2147483673" r:id="rId9"/>
    <p:sldLayoutId id="2147483674" r:id="rId10"/>
    <p:sldLayoutId id="2147483681" r:id="rId11"/>
    <p:sldLayoutId id="2147483682" r:id="rId12"/>
    <p:sldLayoutId id="2147483675" r:id="rId13"/>
    <p:sldLayoutId id="2147483683" r:id="rId14"/>
    <p:sldLayoutId id="2147483684" r:id="rId15"/>
    <p:sldLayoutId id="2147483676" r:id="rId16"/>
    <p:sldLayoutId id="2147483663" r:id="rId17"/>
    <p:sldLayoutId id="2147483664" r:id="rId18"/>
    <p:sldLayoutId id="2147483665" r:id="rId19"/>
    <p:sldLayoutId id="2147483666" r:id="rId20"/>
    <p:sldLayoutId id="2147483667" r:id="rId21"/>
    <p:sldLayoutId id="2147483668" r:id="rId22"/>
    <p:sldLayoutId id="2147483679" r:id="rId23"/>
    <p:sldLayoutId id="2147483680"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chonticha.mcdaniel@ncdenr.gov" TargetMode="External"/><Relationship Id="rId7" Type="http://schemas.openxmlformats.org/officeDocument/2006/relationships/hyperlink" Target="mailto:l.marcela.vargas@ncdenr.gov" TargetMode="External"/><Relationship Id="rId2" Type="http://schemas.openxmlformats.org/officeDocument/2006/relationships/hyperlink" Target="mailto:julie.cubeta@ncdenr.gov" TargetMode="External"/><Relationship Id="rId1" Type="http://schemas.openxmlformats.org/officeDocument/2006/relationships/slideLayout" Target="../slideLayouts/slideLayout4.xml"/><Relationship Id="rId6" Type="http://schemas.openxmlformats.org/officeDocument/2006/relationships/hyperlink" Target="mailto:stacey.starkey@ncdenr.gov" TargetMode="External"/><Relationship Id="rId5" Type="http://schemas.openxmlformats.org/officeDocument/2006/relationships/hyperlink" Target="mailto:colleen.simmons@ncdenr.gov" TargetMode="External"/><Relationship Id="rId4" Type="http://schemas.openxmlformats.org/officeDocument/2006/relationships/hyperlink" Target="mailto:stephanie.morris@ncdenr.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2999509"/>
            <a:ext cx="5017926" cy="1156854"/>
          </a:xfrm>
        </p:spPr>
        <p:txBody>
          <a:bodyPr>
            <a:normAutofit/>
          </a:bodyPr>
          <a:lstStyle/>
          <a:p>
            <a:br>
              <a:rPr lang="en-US" dirty="0"/>
            </a:br>
            <a:endParaRPr lang="en-US" dirty="0"/>
          </a:p>
        </p:txBody>
      </p:sp>
      <p:sp>
        <p:nvSpPr>
          <p:cNvPr id="3" name="Subtitle 2"/>
          <p:cNvSpPr>
            <a:spLocks noGrp="1"/>
          </p:cNvSpPr>
          <p:nvPr>
            <p:ph type="subTitle" idx="1"/>
          </p:nvPr>
        </p:nvSpPr>
        <p:spPr>
          <a:xfrm>
            <a:off x="3032760" y="2316480"/>
            <a:ext cx="5591967" cy="1996440"/>
          </a:xfrm>
        </p:spPr>
        <p:txBody>
          <a:bodyPr>
            <a:normAutofit fontScale="92500" lnSpcReduction="10000"/>
          </a:bodyPr>
          <a:lstStyle/>
          <a:p>
            <a:endParaRPr lang="en-US" sz="2000" dirty="0"/>
          </a:p>
          <a:p>
            <a:endParaRPr lang="en-US" sz="2000" dirty="0"/>
          </a:p>
          <a:p>
            <a:r>
              <a:rPr lang="en-US" sz="2000" dirty="0"/>
              <a:t>Updates from the NC DEQ Division of Water Infrastructure</a:t>
            </a:r>
          </a:p>
          <a:p>
            <a:endParaRPr lang="en-US" sz="2000" dirty="0"/>
          </a:p>
          <a:p>
            <a:r>
              <a:rPr lang="en-US" sz="2000" dirty="0"/>
              <a:t>May 24, 2017</a:t>
            </a:r>
          </a:p>
          <a:p>
            <a:endParaRPr lang="en-US" dirty="0"/>
          </a:p>
          <a:p>
            <a:endParaRPr lang="en-US" dirty="0"/>
          </a:p>
          <a:p>
            <a:endParaRPr lang="en-US" dirty="0"/>
          </a:p>
        </p:txBody>
      </p:sp>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Master Plan Vision</a:t>
            </a:r>
          </a:p>
        </p:txBody>
      </p:sp>
      <p:pic>
        <p:nvPicPr>
          <p:cNvPr id="6" name="Content Placeholder 5"/>
          <p:cNvPicPr>
            <a:picLocks noGrp="1" noChangeAspect="1"/>
          </p:cNvPicPr>
          <p:nvPr>
            <p:ph idx="13"/>
          </p:nvPr>
        </p:nvPicPr>
        <p:blipFill rotWithShape="1">
          <a:blip r:embed="rId3"/>
          <a:srcRect l="24839" t="12577" r="25949" b="10472"/>
          <a:stretch/>
        </p:blipFill>
        <p:spPr>
          <a:xfrm>
            <a:off x="5194185" y="981874"/>
            <a:ext cx="3639608" cy="47163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109436" y="1125642"/>
            <a:ext cx="4381661" cy="4857740"/>
          </a:xfrm>
          <a:prstGeom prst="rect">
            <a:avLst/>
          </a:prstGeom>
        </p:spPr>
        <p:txBody>
          <a:bodyPr wrap="square">
            <a:spAutoFit/>
          </a:bodyPr>
          <a:lstStyle/>
          <a:p>
            <a:pPr marL="91440" marR="0" algn="ctr">
              <a:lnSpc>
                <a:spcPct val="110000"/>
              </a:lnSpc>
              <a:spcBef>
                <a:spcPts val="0"/>
              </a:spcBef>
              <a:spcAft>
                <a:spcPts val="0"/>
              </a:spcAft>
            </a:pPr>
            <a:r>
              <a:rPr lang="en-US" sz="2000" dirty="0">
                <a:solidFill>
                  <a:srgbClr val="000000"/>
                </a:solidFill>
                <a:ea typeface="Times New Roman" panose="02020603050405020304" pitchFamily="18" charset="0"/>
                <a:cs typeface="Arial" panose="020B0604020202020204" pitchFamily="34" charset="0"/>
              </a:rPr>
              <a:t>The state will best be able to meet its water infrastructure needs by ensuring</a:t>
            </a:r>
            <a:r>
              <a:rPr lang="en-US" sz="2000" dirty="0">
                <a:solidFill>
                  <a:srgbClr val="FF0000"/>
                </a:solidFill>
                <a:ea typeface="Times New Roman" panose="02020603050405020304" pitchFamily="18" charset="0"/>
                <a:cs typeface="Arial" panose="020B0604020202020204" pitchFamily="34" charset="0"/>
              </a:rPr>
              <a:t> </a:t>
            </a:r>
            <a:r>
              <a:rPr lang="en-US" sz="2000" dirty="0">
                <a:ea typeface="Times New Roman" panose="02020603050405020304" pitchFamily="18" charset="0"/>
                <a:cs typeface="Arial" panose="020B0604020202020204" pitchFamily="34" charset="0"/>
              </a:rPr>
              <a:t>individual utilities are, or are on a path to be, viable systems</a:t>
            </a:r>
            <a:endParaRPr lang="en-US" sz="2000" dirty="0">
              <a:ea typeface="Times New Roman" panose="02020603050405020304" pitchFamily="18"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10000"/>
              </a:lnSpc>
              <a:spcBef>
                <a:spcPts val="200"/>
              </a:spcBef>
            </a:pPr>
            <a:r>
              <a:rPr lang="en-US" sz="2000" dirty="0">
                <a:ea typeface="Times New Roman" panose="02020603050405020304" pitchFamily="18" charset="0"/>
                <a:cs typeface="Times New Roman" panose="02020603050405020304" pitchFamily="18" charset="0"/>
              </a:rPr>
              <a:t>A viable system is one that functions as a long-term, self-sufficient business enterprise, establishes organizational excellence, and provides appropriate levels of infrastructure maintenance, operation, and reinvestment that allow the utility to provide reliable water services now and in the future</a:t>
            </a:r>
            <a:endParaRPr lang="en-US" sz="2000" dirty="0">
              <a:effectLst/>
              <a:ea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114018" y="2668044"/>
            <a:ext cx="4414431" cy="35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81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Master Plan Take-</a:t>
            </a:r>
            <a:r>
              <a:rPr lang="en-US" dirty="0" err="1"/>
              <a:t>Aways</a:t>
            </a:r>
            <a:endParaRPr lang="en-US" dirty="0"/>
          </a:p>
        </p:txBody>
      </p:sp>
      <p:sp>
        <p:nvSpPr>
          <p:cNvPr id="7" name="Content Placeholder 6"/>
          <p:cNvSpPr>
            <a:spLocks noGrp="1"/>
          </p:cNvSpPr>
          <p:nvPr>
            <p:ph idx="13"/>
          </p:nvPr>
        </p:nvSpPr>
        <p:spPr>
          <a:xfrm>
            <a:off x="294469" y="1208868"/>
            <a:ext cx="8620688" cy="4792787"/>
          </a:xfrm>
        </p:spPr>
        <p:txBody>
          <a:bodyPr>
            <a:normAutofit/>
          </a:bodyPr>
          <a:lstStyle/>
          <a:p>
            <a:r>
              <a:rPr lang="en-US" dirty="0"/>
              <a:t>Vision is for viable water and wastewater utilities across NC</a:t>
            </a:r>
          </a:p>
          <a:p>
            <a:r>
              <a:rPr lang="en-US" dirty="0"/>
              <a:t>Organizational and financial management needs are as critical as infrastructure/construction needs</a:t>
            </a:r>
          </a:p>
          <a:p>
            <a:r>
              <a:rPr lang="en-US" dirty="0"/>
              <a:t>Strengthen partnerships</a:t>
            </a:r>
          </a:p>
          <a:p>
            <a:r>
              <a:rPr lang="en-US" dirty="0"/>
              <a:t>Target limited grant funds for permanent solutions and proactive system management</a:t>
            </a:r>
          </a:p>
          <a:p>
            <a:pPr lvl="1"/>
            <a:r>
              <a:rPr lang="en-US" dirty="0"/>
              <a:t>Asset Inventory and Assessment grants</a:t>
            </a:r>
          </a:p>
          <a:p>
            <a:pPr lvl="1"/>
            <a:r>
              <a:rPr lang="en-US" dirty="0"/>
              <a:t>Merger/Regionalization Feasibility grants</a:t>
            </a:r>
          </a:p>
          <a:p>
            <a:pPr lvl="1"/>
            <a:r>
              <a:rPr lang="en-US" dirty="0"/>
              <a:t>Project selection</a:t>
            </a:r>
          </a:p>
          <a:p>
            <a:r>
              <a:rPr lang="en-US" dirty="0"/>
              <a:t>Dozens of organizations have free, ready-to-use tools</a:t>
            </a:r>
          </a:p>
          <a:p>
            <a:pPr lvl="1"/>
            <a:endParaRPr lang="en-US" dirty="0"/>
          </a:p>
          <a:p>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8" name="Content Placeholder 6"/>
          <p:cNvSpPr txBox="1">
            <a:spLocks/>
          </p:cNvSpPr>
          <p:nvPr/>
        </p:nvSpPr>
        <p:spPr>
          <a:xfrm>
            <a:off x="294469" y="3392354"/>
            <a:ext cx="8620688" cy="22127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3317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Master Plan Take-Aways</a:t>
            </a:r>
          </a:p>
        </p:txBody>
      </p:sp>
      <p:sp>
        <p:nvSpPr>
          <p:cNvPr id="7" name="Content Placeholder 6"/>
          <p:cNvSpPr>
            <a:spLocks noGrp="1"/>
          </p:cNvSpPr>
          <p:nvPr>
            <p:ph idx="13"/>
          </p:nvPr>
        </p:nvSpPr>
        <p:spPr>
          <a:xfrm>
            <a:off x="294469" y="1208868"/>
            <a:ext cx="4139745" cy="4643292"/>
          </a:xfrm>
        </p:spPr>
        <p:txBody>
          <a:bodyPr>
            <a:normAutofit/>
          </a:bodyPr>
          <a:lstStyle/>
          <a:p>
            <a:r>
              <a:rPr lang="en-US" dirty="0"/>
              <a:t>Local discussion of water infrastructure issues</a:t>
            </a:r>
          </a:p>
          <a:p>
            <a:r>
              <a:rPr lang="en-US" dirty="0"/>
              <a:t>Governing boards must make long-term decisions about water and wastewater infrastructure spending</a:t>
            </a:r>
          </a:p>
          <a:p>
            <a:pPr lvl="1"/>
            <a:r>
              <a:rPr lang="en-US" dirty="0"/>
              <a:t>Investing in their economic future</a:t>
            </a:r>
          </a:p>
          <a:p>
            <a:pPr lvl="1"/>
            <a:r>
              <a:rPr lang="en-US" dirty="0"/>
              <a:t>Beyond 2- to 4-year terms</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5" name="TextBox 4"/>
          <p:cNvSpPr txBox="1"/>
          <p:nvPr/>
        </p:nvSpPr>
        <p:spPr>
          <a:xfrm>
            <a:off x="4321479" y="1096883"/>
            <a:ext cx="4604491" cy="4409718"/>
          </a:xfrm>
          <a:prstGeom prst="roundRect">
            <a:avLst/>
          </a:prstGeom>
          <a:solidFill>
            <a:schemeClr val="accent4">
              <a:lumMod val="40000"/>
              <a:lumOff val="60000"/>
            </a:schemeClr>
          </a:solidFill>
          <a:ln w="19050">
            <a:solidFill>
              <a:schemeClr val="tx1"/>
            </a:solidFill>
          </a:ln>
        </p:spPr>
        <p:txBody>
          <a:bodyPr wrap="square" rtlCol="0">
            <a:spAutoFit/>
          </a:bodyPr>
          <a:lstStyle/>
          <a:p>
            <a:r>
              <a:rPr lang="en-US" sz="1900" dirty="0"/>
              <a:t>“I’ve already used this information on several occasions and it has helped make the point of the current state of the industry and what we can expect going forward as far as the priorities of your Division. … If this Master Plan and the strategic approach it promotes gains traction long term, it will give utilities like us the stability we need to map our own path forward with some certainty.”  </a:t>
            </a:r>
          </a:p>
          <a:p>
            <a:endParaRPr lang="en-US" sz="800" dirty="0"/>
          </a:p>
          <a:p>
            <a:pPr algn="ctr"/>
            <a:r>
              <a:rPr lang="en-US" dirty="0"/>
              <a:t>Dan Harbaugh, Executive Director, Tuckaseigee Water &amp; Sewer Authority</a:t>
            </a:r>
          </a:p>
        </p:txBody>
      </p:sp>
    </p:spTree>
    <p:extLst>
      <p:ext uri="{BB962C8B-B14F-4D97-AF65-F5344CB8AC3E}">
        <p14:creationId xmlns:p14="http://schemas.microsoft.com/office/powerpoint/2010/main" val="22837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5863" y="2559214"/>
            <a:ext cx="5680805" cy="640374"/>
          </a:xfrm>
        </p:spPr>
        <p:txBody>
          <a:bodyPr>
            <a:normAutofit fontScale="90000"/>
          </a:bodyPr>
          <a:lstStyle/>
          <a:p>
            <a:pPr marL="0" indent="0">
              <a:lnSpc>
                <a:spcPct val="100000"/>
              </a:lnSpc>
            </a:pPr>
            <a:br>
              <a:rPr lang="en-US" sz="2700" b="1" dirty="0">
                <a:solidFill>
                  <a:schemeClr val="tx1"/>
                </a:solidFill>
              </a:rPr>
            </a:br>
            <a:br>
              <a:rPr lang="en-US" sz="2700" b="1" dirty="0">
                <a:solidFill>
                  <a:schemeClr val="tx1"/>
                </a:solidFill>
              </a:rPr>
            </a:br>
            <a:br>
              <a:rPr lang="en-US" sz="2700" b="1" dirty="0">
                <a:solidFill>
                  <a:schemeClr val="tx1"/>
                </a:solidFill>
              </a:rPr>
            </a:br>
            <a:br>
              <a:rPr lang="en-US" sz="2700" b="1" dirty="0">
                <a:solidFill>
                  <a:schemeClr val="tx1"/>
                </a:solidFill>
              </a:rPr>
            </a:br>
            <a:r>
              <a:rPr lang="en-US" sz="2700" b="1" i="0" dirty="0">
                <a:solidFill>
                  <a:schemeClr val="tx1"/>
                </a:solidFill>
                <a:latin typeface="+mn-lt"/>
              </a:rPr>
              <a:t>Division of Water Infrastructure</a:t>
            </a:r>
            <a:br>
              <a:rPr lang="en-US" sz="2700" b="1" i="0" dirty="0">
                <a:solidFill>
                  <a:schemeClr val="tx1"/>
                </a:solidFill>
                <a:latin typeface="+mn-lt"/>
              </a:rPr>
            </a:br>
            <a:r>
              <a:rPr lang="en-US" sz="2700" i="0" dirty="0">
                <a:solidFill>
                  <a:schemeClr val="tx1"/>
                </a:solidFill>
                <a:latin typeface="+mn-lt"/>
              </a:rPr>
              <a:t>http://portal.ncdenr.org/web/wi/home</a:t>
            </a:r>
            <a:br>
              <a:rPr lang="en-US" sz="2700" i="0" dirty="0">
                <a:solidFill>
                  <a:schemeClr val="tx1"/>
                </a:solidFill>
                <a:latin typeface="+mn-lt"/>
              </a:rPr>
            </a:br>
            <a:br>
              <a:rPr lang="en-US" sz="2700" b="1" i="0" dirty="0">
                <a:solidFill>
                  <a:schemeClr val="tx1"/>
                </a:solidFill>
                <a:latin typeface="+mn-lt"/>
              </a:rPr>
            </a:br>
            <a:r>
              <a:rPr lang="en-US" sz="2700" b="1" i="0" dirty="0">
                <a:solidFill>
                  <a:schemeClr val="tx1"/>
                </a:solidFill>
                <a:latin typeface="+mn-lt"/>
              </a:rPr>
              <a:t>State Water Infrastructure Authority</a:t>
            </a:r>
            <a:br>
              <a:rPr lang="en-US" sz="2700" b="1" i="0" dirty="0">
                <a:solidFill>
                  <a:schemeClr val="tx1"/>
                </a:solidFill>
                <a:latin typeface="+mn-lt"/>
              </a:rPr>
            </a:br>
            <a:r>
              <a:rPr lang="en-US" sz="2700" i="0" dirty="0">
                <a:solidFill>
                  <a:schemeClr val="tx1"/>
                </a:solidFill>
                <a:latin typeface="+mn-lt"/>
              </a:rPr>
              <a:t>http://portal.ncdenr.org/web/wi/authority</a:t>
            </a:r>
            <a:br>
              <a:rPr lang="en-US" dirty="0">
                <a:solidFill>
                  <a:schemeClr val="tx1"/>
                </a:solidFill>
              </a:rPr>
            </a:br>
            <a:endParaRPr lang="en-US" dirty="0"/>
          </a:p>
        </p:txBody>
      </p:sp>
      <p:sp>
        <p:nvSpPr>
          <p:cNvPr id="4" name="Title 1"/>
          <p:cNvSpPr txBox="1">
            <a:spLocks/>
          </p:cNvSpPr>
          <p:nvPr/>
        </p:nvSpPr>
        <p:spPr>
          <a:xfrm>
            <a:off x="459107" y="271063"/>
            <a:ext cx="5232849" cy="1150725"/>
          </a:xfrm>
          <a:prstGeom prst="rect">
            <a:avLst/>
          </a:prstGeom>
          <a:solidFill>
            <a:schemeClr val="tx2">
              <a:lumMod val="20000"/>
              <a:lumOff val="80000"/>
            </a:schemeClr>
          </a:solidFill>
        </p:spPr>
        <p:txBody>
          <a:bodyPr vert="horz" lIns="91440" tIns="45720" rIns="91440" bIns="45720" rtlCol="0" anchor="ctr">
            <a:normAutofit fontScale="90000" lnSpcReduction="10000"/>
          </a:bodyPr>
          <a:lstStyle>
            <a:lvl1pPr algn="r" defTabSz="685800" rtl="0" eaLnBrk="1" latinLnBrk="0" hangingPunct="1">
              <a:lnSpc>
                <a:spcPct val="90000"/>
              </a:lnSpc>
              <a:spcBef>
                <a:spcPct val="0"/>
              </a:spcBef>
              <a:buNone/>
              <a:defRPr sz="2600" i="1" kern="1200">
                <a:solidFill>
                  <a:srgbClr val="288DC2"/>
                </a:solidFill>
                <a:latin typeface="Times New Roman" panose="02020603050405020304" pitchFamily="18" charset="0"/>
                <a:ea typeface="+mj-ea"/>
                <a:cs typeface="Times New Roman" panose="02020603050405020304" pitchFamily="18" charset="0"/>
              </a:defRPr>
            </a:lvl1pPr>
          </a:lstStyle>
          <a:p>
            <a:pPr algn="ctr">
              <a:lnSpc>
                <a:spcPct val="110000"/>
              </a:lnSpc>
              <a:spcBef>
                <a:spcPts val="600"/>
              </a:spcBef>
              <a:spcAft>
                <a:spcPts val="600"/>
              </a:spcAft>
            </a:pPr>
            <a:r>
              <a:rPr lang="en-US" b="1" i="0" dirty="0">
                <a:solidFill>
                  <a:srgbClr val="002060"/>
                </a:solidFill>
                <a:latin typeface="+mn-lt"/>
              </a:rPr>
              <a:t>Please stop by our table to learn more about the Master Plan and funding programs</a:t>
            </a:r>
          </a:p>
        </p:txBody>
      </p:sp>
    </p:spTree>
    <p:extLst>
      <p:ext uri="{BB962C8B-B14F-4D97-AF65-F5344CB8AC3E}">
        <p14:creationId xmlns:p14="http://schemas.microsoft.com/office/powerpoint/2010/main" val="322305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New Funding</a:t>
            </a:r>
          </a:p>
        </p:txBody>
      </p:sp>
      <p:sp>
        <p:nvSpPr>
          <p:cNvPr id="13" name="Content Placeholder 12"/>
          <p:cNvSpPr>
            <a:spLocks noGrp="1"/>
          </p:cNvSpPr>
          <p:nvPr>
            <p:ph idx="1"/>
          </p:nvPr>
        </p:nvSpPr>
        <p:spPr>
          <a:xfrm>
            <a:off x="4261281" y="1266932"/>
            <a:ext cx="4687409" cy="4192835"/>
          </a:xfrm>
        </p:spPr>
        <p:txBody>
          <a:bodyPr/>
          <a:lstStyle/>
          <a:p>
            <a:endParaRPr lang="en-US" dirty="0"/>
          </a:p>
          <a:p>
            <a:r>
              <a:rPr lang="en-US" dirty="0"/>
              <a:t>Funding for School Water and Sewer Infrastructure</a:t>
            </a:r>
          </a:p>
          <a:p>
            <a:endParaRPr lang="en-US" dirty="0"/>
          </a:p>
          <a:p>
            <a:r>
              <a:rPr lang="en-US" dirty="0"/>
              <a:t>$4.5 million in </a:t>
            </a:r>
            <a:r>
              <a:rPr lang="en-US" dirty="0" err="1"/>
              <a:t>deobligated</a:t>
            </a:r>
            <a:r>
              <a:rPr lang="en-US" dirty="0"/>
              <a:t> funds</a:t>
            </a:r>
          </a:p>
          <a:p>
            <a:endParaRPr lang="en-US" dirty="0"/>
          </a:p>
          <a:p>
            <a:r>
              <a:rPr lang="en-US" dirty="0"/>
              <a:t>Little to no administration funding</a:t>
            </a:r>
          </a:p>
          <a:p>
            <a:endParaRPr lang="en-US" dirty="0"/>
          </a:p>
          <a:p>
            <a:r>
              <a:rPr lang="en-US" dirty="0"/>
              <a:t>Targeting schools with on-site wells and wastewater treatment systems</a:t>
            </a:r>
          </a:p>
        </p:txBody>
      </p:sp>
      <p:pic>
        <p:nvPicPr>
          <p:cNvPr id="11" name="Picture Placeholder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197" r="819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414413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Infrastructure Funding</a:t>
            </a:r>
          </a:p>
        </p:txBody>
      </p:sp>
      <p:sp>
        <p:nvSpPr>
          <p:cNvPr id="3" name="Content Placeholder 2"/>
          <p:cNvSpPr>
            <a:spLocks noGrp="1"/>
          </p:cNvSpPr>
          <p:nvPr>
            <p:ph idx="1"/>
          </p:nvPr>
        </p:nvSpPr>
        <p:spPr>
          <a:xfrm>
            <a:off x="628650" y="1228729"/>
            <a:ext cx="7886700" cy="4493892"/>
          </a:xfrm>
        </p:spPr>
        <p:txBody>
          <a:bodyPr/>
          <a:lstStyle/>
          <a:p>
            <a:r>
              <a:rPr lang="en-US" dirty="0"/>
              <a:t>Identified schools with needs by polling the DEQ regional inspectors and the DHHS inspectors responsible for on-site wastewater systems</a:t>
            </a:r>
          </a:p>
          <a:p>
            <a:endParaRPr lang="en-US" dirty="0"/>
          </a:p>
          <a:p>
            <a:r>
              <a:rPr lang="en-US" dirty="0"/>
              <a:t>Sent out over 200 letters to every county manager, every city manager with a municipal school system, and every school superintendent in the state to announce this funding opportunity, and announce regional meetings</a:t>
            </a:r>
          </a:p>
          <a:p>
            <a:endParaRPr lang="en-US" dirty="0"/>
          </a:p>
          <a:p>
            <a:r>
              <a:rPr lang="en-US" dirty="0"/>
              <a:t>Held six regional meetings across the state to discuss the need for county staff and school system staff to work together to develop and submit the application</a:t>
            </a:r>
          </a:p>
          <a:p>
            <a:endParaRPr lang="en-US" dirty="0"/>
          </a:p>
          <a:p>
            <a:r>
              <a:rPr lang="en-US" dirty="0"/>
              <a:t>Provided information on engineering services offered by the Department of Public Instruction</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a:p>
        </p:txBody>
      </p:sp>
    </p:spTree>
    <p:extLst>
      <p:ext uri="{BB962C8B-B14F-4D97-AF65-F5344CB8AC3E}">
        <p14:creationId xmlns:p14="http://schemas.microsoft.com/office/powerpoint/2010/main" val="128912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Infrastructure Funding</a:t>
            </a:r>
          </a:p>
        </p:txBody>
      </p:sp>
      <p:sp>
        <p:nvSpPr>
          <p:cNvPr id="3" name="Content Placeholder 2"/>
          <p:cNvSpPr>
            <a:spLocks noGrp="1"/>
          </p:cNvSpPr>
          <p:nvPr>
            <p:ph idx="1"/>
          </p:nvPr>
        </p:nvSpPr>
        <p:spPr/>
        <p:txBody>
          <a:bodyPr/>
          <a:lstStyle/>
          <a:p>
            <a:pPr lvl="0"/>
            <a:endParaRPr lang="en-US" dirty="0"/>
          </a:p>
          <a:p>
            <a:pPr lvl="0"/>
            <a:endParaRPr lang="en-US" dirty="0"/>
          </a:p>
          <a:p>
            <a:r>
              <a:rPr lang="en-US" dirty="0"/>
              <a:t>School projects will meet the limited clientele national objective, with each eligible school serving children from families who are at least 51% low to moderate income</a:t>
            </a:r>
          </a:p>
          <a:p>
            <a:endParaRPr lang="en-US" dirty="0"/>
          </a:p>
          <a:p>
            <a:r>
              <a:rPr lang="en-US" dirty="0"/>
              <a:t>Anticipate we will have How to Apply Training in late August, targeting six locations across the state</a:t>
            </a:r>
          </a:p>
          <a:p>
            <a:endParaRPr lang="en-US" dirty="0"/>
          </a:p>
          <a:p>
            <a:r>
              <a:rPr lang="en-US" dirty="0"/>
              <a:t>Applications will be taken in late October/early November</a:t>
            </a:r>
          </a:p>
          <a:p>
            <a:endParaRPr lang="en-US" dirty="0"/>
          </a:p>
          <a:p>
            <a:r>
              <a:rPr lang="en-US" dirty="0"/>
              <a:t>Award by State Water Infrastructure Authority in March 2018</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a:p>
        </p:txBody>
      </p:sp>
    </p:spTree>
    <p:extLst>
      <p:ext uri="{BB962C8B-B14F-4D97-AF65-F5344CB8AC3E}">
        <p14:creationId xmlns:p14="http://schemas.microsoft.com/office/powerpoint/2010/main" val="59843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Applications</a:t>
            </a:r>
          </a:p>
        </p:txBody>
      </p:sp>
      <p:sp>
        <p:nvSpPr>
          <p:cNvPr id="3" name="Content Placeholder 2"/>
          <p:cNvSpPr>
            <a:spLocks noGrp="1"/>
          </p:cNvSpPr>
          <p:nvPr>
            <p:ph idx="1"/>
          </p:nvPr>
        </p:nvSpPr>
        <p:spPr/>
        <p:txBody>
          <a:bodyPr/>
          <a:lstStyle/>
          <a:p>
            <a:pPr lvl="0"/>
            <a:endParaRPr lang="en-US" dirty="0"/>
          </a:p>
          <a:p>
            <a:r>
              <a:rPr lang="en-US" dirty="0"/>
              <a:t>All of our programs take in applications on September 29</a:t>
            </a:r>
          </a:p>
          <a:p>
            <a:endParaRPr lang="en-US" dirty="0"/>
          </a:p>
          <a:p>
            <a:r>
              <a:rPr lang="en-US" dirty="0"/>
              <a:t>How to Apply classes will be held in late July/early August at six locations across the state</a:t>
            </a:r>
          </a:p>
          <a:p>
            <a:endParaRPr lang="en-US" dirty="0"/>
          </a:p>
          <a:p>
            <a:r>
              <a:rPr lang="en-US" dirty="0"/>
              <a:t>In the CDBG-I program, we will review draft applications until September 1, and offer suggestions for improvement if needed</a:t>
            </a:r>
          </a:p>
          <a:p>
            <a:endParaRPr lang="en-US" dirty="0"/>
          </a:p>
          <a:p>
            <a:r>
              <a:rPr lang="en-US" dirty="0"/>
              <a:t>We are willing to meet with towns and counties and their consultants to discuss potential projects and things to look for when developing the application</a:t>
            </a:r>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a:p>
        </p:txBody>
      </p:sp>
    </p:spTree>
    <p:extLst>
      <p:ext uri="{BB962C8B-B14F-4D97-AF65-F5344CB8AC3E}">
        <p14:creationId xmlns:p14="http://schemas.microsoft.com/office/powerpoint/2010/main" val="422690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Funding for September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5348627"/>
              </p:ext>
            </p:extLst>
          </p:nvPr>
        </p:nvGraphicFramePr>
        <p:xfrm>
          <a:off x="628650" y="1228725"/>
          <a:ext cx="7886700" cy="370840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581572456"/>
                    </a:ext>
                  </a:extLst>
                </a:gridCol>
                <a:gridCol w="1971675">
                  <a:extLst>
                    <a:ext uri="{9D8B030D-6E8A-4147-A177-3AD203B41FA5}">
                      <a16:colId xmlns:a16="http://schemas.microsoft.com/office/drawing/2014/main" val="4182885723"/>
                    </a:ext>
                  </a:extLst>
                </a:gridCol>
                <a:gridCol w="1971675">
                  <a:extLst>
                    <a:ext uri="{9D8B030D-6E8A-4147-A177-3AD203B41FA5}">
                      <a16:colId xmlns:a16="http://schemas.microsoft.com/office/drawing/2014/main" val="638765271"/>
                    </a:ext>
                  </a:extLst>
                </a:gridCol>
                <a:gridCol w="1971675">
                  <a:extLst>
                    <a:ext uri="{9D8B030D-6E8A-4147-A177-3AD203B41FA5}">
                      <a16:colId xmlns:a16="http://schemas.microsoft.com/office/drawing/2014/main" val="3083845674"/>
                    </a:ext>
                  </a:extLst>
                </a:gridCol>
              </a:tblGrid>
              <a:tr h="370840">
                <a:tc>
                  <a:txBody>
                    <a:bodyPr/>
                    <a:lstStyle/>
                    <a:p>
                      <a:r>
                        <a:rPr lang="en-US" dirty="0"/>
                        <a:t>Program</a:t>
                      </a:r>
                    </a:p>
                  </a:txBody>
                  <a:tcPr/>
                </a:tc>
                <a:tc>
                  <a:txBody>
                    <a:bodyPr/>
                    <a:lstStyle/>
                    <a:p>
                      <a:r>
                        <a:rPr lang="en-US" dirty="0"/>
                        <a:t>Available Amount</a:t>
                      </a:r>
                    </a:p>
                  </a:txBody>
                  <a:tcPr/>
                </a:tc>
                <a:tc>
                  <a:txBody>
                    <a:bodyPr/>
                    <a:lstStyle/>
                    <a:p>
                      <a:r>
                        <a:rPr lang="en-US" dirty="0"/>
                        <a:t>Loan or Grant</a:t>
                      </a:r>
                    </a:p>
                  </a:txBody>
                  <a:tcPr/>
                </a:tc>
                <a:tc>
                  <a:txBody>
                    <a:bodyPr/>
                    <a:lstStyle/>
                    <a:p>
                      <a:r>
                        <a:rPr lang="en-US" dirty="0"/>
                        <a:t>State or Federal</a:t>
                      </a:r>
                    </a:p>
                  </a:txBody>
                  <a:tcPr/>
                </a:tc>
                <a:extLst>
                  <a:ext uri="{0D108BD9-81ED-4DB2-BD59-A6C34878D82A}">
                    <a16:rowId xmlns:a16="http://schemas.microsoft.com/office/drawing/2014/main" val="3695080167"/>
                  </a:ext>
                </a:extLst>
              </a:tr>
              <a:tr h="370840">
                <a:tc>
                  <a:txBody>
                    <a:bodyPr/>
                    <a:lstStyle/>
                    <a:p>
                      <a:r>
                        <a:rPr lang="en-US" dirty="0"/>
                        <a:t>Drinking Water SRF</a:t>
                      </a:r>
                    </a:p>
                  </a:txBody>
                  <a:tcPr/>
                </a:tc>
                <a:tc>
                  <a:txBody>
                    <a:bodyPr/>
                    <a:lstStyle/>
                    <a:p>
                      <a:r>
                        <a:rPr lang="en-US" dirty="0"/>
                        <a:t>$50 million</a:t>
                      </a:r>
                    </a:p>
                  </a:txBody>
                  <a:tcPr/>
                </a:tc>
                <a:tc>
                  <a:txBody>
                    <a:bodyPr/>
                    <a:lstStyle/>
                    <a:p>
                      <a:r>
                        <a:rPr lang="en-US" dirty="0"/>
                        <a:t>loan</a:t>
                      </a:r>
                    </a:p>
                  </a:txBody>
                  <a:tcPr/>
                </a:tc>
                <a:tc>
                  <a:txBody>
                    <a:bodyPr/>
                    <a:lstStyle/>
                    <a:p>
                      <a:r>
                        <a:rPr lang="en-US" dirty="0"/>
                        <a:t>federal</a:t>
                      </a:r>
                    </a:p>
                  </a:txBody>
                  <a:tcPr/>
                </a:tc>
                <a:extLst>
                  <a:ext uri="{0D108BD9-81ED-4DB2-BD59-A6C34878D82A}">
                    <a16:rowId xmlns:a16="http://schemas.microsoft.com/office/drawing/2014/main" val="442563772"/>
                  </a:ext>
                </a:extLst>
              </a:tr>
              <a:tr h="370840">
                <a:tc>
                  <a:txBody>
                    <a:bodyPr/>
                    <a:lstStyle/>
                    <a:p>
                      <a:r>
                        <a:rPr lang="en-US" dirty="0"/>
                        <a:t>Clean Water SRF</a:t>
                      </a:r>
                    </a:p>
                  </a:txBody>
                  <a:tcPr/>
                </a:tc>
                <a:tc>
                  <a:txBody>
                    <a:bodyPr/>
                    <a:lstStyle/>
                    <a:p>
                      <a:r>
                        <a:rPr lang="en-US" dirty="0"/>
                        <a:t>$80 million</a:t>
                      </a:r>
                    </a:p>
                  </a:txBody>
                  <a:tcPr/>
                </a:tc>
                <a:tc>
                  <a:txBody>
                    <a:bodyPr/>
                    <a:lstStyle/>
                    <a:p>
                      <a:r>
                        <a:rPr lang="en-US" dirty="0"/>
                        <a:t>loan</a:t>
                      </a:r>
                    </a:p>
                  </a:txBody>
                  <a:tcPr/>
                </a:tc>
                <a:tc>
                  <a:txBody>
                    <a:bodyPr/>
                    <a:lstStyle/>
                    <a:p>
                      <a:r>
                        <a:rPr lang="en-US" dirty="0"/>
                        <a:t>federal</a:t>
                      </a:r>
                    </a:p>
                  </a:txBody>
                  <a:tcPr/>
                </a:tc>
                <a:extLst>
                  <a:ext uri="{0D108BD9-81ED-4DB2-BD59-A6C34878D82A}">
                    <a16:rowId xmlns:a16="http://schemas.microsoft.com/office/drawing/2014/main" val="977160149"/>
                  </a:ext>
                </a:extLst>
              </a:tr>
              <a:tr h="370840">
                <a:tc>
                  <a:txBody>
                    <a:bodyPr/>
                    <a:lstStyle/>
                    <a:p>
                      <a:r>
                        <a:rPr lang="en-US" dirty="0"/>
                        <a:t>NC Connect Bond $</a:t>
                      </a:r>
                    </a:p>
                  </a:txBody>
                  <a:tcPr/>
                </a:tc>
                <a:tc>
                  <a:txBody>
                    <a:bodyPr/>
                    <a:lstStyle/>
                    <a:p>
                      <a:r>
                        <a:rPr lang="en-US" dirty="0"/>
                        <a:t>$35 million (DW)</a:t>
                      </a:r>
                    </a:p>
                  </a:txBody>
                  <a:tcPr/>
                </a:tc>
                <a:tc>
                  <a:txBody>
                    <a:bodyPr/>
                    <a:lstStyle/>
                    <a:p>
                      <a:r>
                        <a:rPr lang="en-US" dirty="0"/>
                        <a:t>loan</a:t>
                      </a:r>
                    </a:p>
                  </a:txBody>
                  <a:tcPr/>
                </a:tc>
                <a:tc>
                  <a:txBody>
                    <a:bodyPr/>
                    <a:lstStyle/>
                    <a:p>
                      <a:r>
                        <a:rPr lang="en-US" dirty="0"/>
                        <a:t>state</a:t>
                      </a:r>
                    </a:p>
                  </a:txBody>
                  <a:tcPr/>
                </a:tc>
                <a:extLst>
                  <a:ext uri="{0D108BD9-81ED-4DB2-BD59-A6C34878D82A}">
                    <a16:rowId xmlns:a16="http://schemas.microsoft.com/office/drawing/2014/main" val="3533969991"/>
                  </a:ext>
                </a:extLst>
              </a:tr>
              <a:tr h="370840">
                <a:tc>
                  <a:txBody>
                    <a:bodyPr/>
                    <a:lstStyle/>
                    <a:p>
                      <a:endParaRPr lang="en-US" dirty="0"/>
                    </a:p>
                  </a:txBody>
                  <a:tcPr/>
                </a:tc>
                <a:tc>
                  <a:txBody>
                    <a:bodyPr/>
                    <a:lstStyle/>
                    <a:p>
                      <a:r>
                        <a:rPr lang="en-US" dirty="0"/>
                        <a:t>$16 million (DW)</a:t>
                      </a:r>
                    </a:p>
                  </a:txBody>
                  <a:tcPr/>
                </a:tc>
                <a:tc>
                  <a:txBody>
                    <a:bodyPr/>
                    <a:lstStyle/>
                    <a:p>
                      <a:r>
                        <a:rPr lang="en-US" dirty="0"/>
                        <a:t>grant</a:t>
                      </a:r>
                    </a:p>
                  </a:txBody>
                  <a:tcPr/>
                </a:tc>
                <a:tc>
                  <a:txBody>
                    <a:bodyPr/>
                    <a:lstStyle/>
                    <a:p>
                      <a:r>
                        <a:rPr lang="en-US" dirty="0"/>
                        <a:t>state</a:t>
                      </a:r>
                    </a:p>
                  </a:txBody>
                  <a:tcPr/>
                </a:tc>
                <a:extLst>
                  <a:ext uri="{0D108BD9-81ED-4DB2-BD59-A6C34878D82A}">
                    <a16:rowId xmlns:a16="http://schemas.microsoft.com/office/drawing/2014/main" val="1053880817"/>
                  </a:ext>
                </a:extLst>
              </a:tr>
              <a:tr h="370840">
                <a:tc>
                  <a:txBody>
                    <a:bodyPr/>
                    <a:lstStyle/>
                    <a:p>
                      <a:endParaRPr lang="en-US" dirty="0"/>
                    </a:p>
                  </a:txBody>
                  <a:tcPr/>
                </a:tc>
                <a:tc>
                  <a:txBody>
                    <a:bodyPr/>
                    <a:lstStyle/>
                    <a:p>
                      <a:r>
                        <a:rPr lang="en-US" dirty="0"/>
                        <a:t>$35 million (CW)</a:t>
                      </a:r>
                    </a:p>
                  </a:txBody>
                  <a:tcPr/>
                </a:tc>
                <a:tc>
                  <a:txBody>
                    <a:bodyPr/>
                    <a:lstStyle/>
                    <a:p>
                      <a:r>
                        <a:rPr lang="en-US" dirty="0"/>
                        <a:t>loan</a:t>
                      </a:r>
                    </a:p>
                  </a:txBody>
                  <a:tcPr/>
                </a:tc>
                <a:tc>
                  <a:txBody>
                    <a:bodyPr/>
                    <a:lstStyle/>
                    <a:p>
                      <a:r>
                        <a:rPr lang="en-US" dirty="0"/>
                        <a:t>state</a:t>
                      </a:r>
                    </a:p>
                  </a:txBody>
                  <a:tcPr/>
                </a:tc>
                <a:extLst>
                  <a:ext uri="{0D108BD9-81ED-4DB2-BD59-A6C34878D82A}">
                    <a16:rowId xmlns:a16="http://schemas.microsoft.com/office/drawing/2014/main" val="102068036"/>
                  </a:ext>
                </a:extLst>
              </a:tr>
              <a:tr h="370840">
                <a:tc>
                  <a:txBody>
                    <a:bodyPr/>
                    <a:lstStyle/>
                    <a:p>
                      <a:endParaRPr lang="en-US"/>
                    </a:p>
                  </a:txBody>
                  <a:tcPr/>
                </a:tc>
                <a:tc>
                  <a:txBody>
                    <a:bodyPr/>
                    <a:lstStyle/>
                    <a:p>
                      <a:r>
                        <a:rPr lang="en-US" dirty="0"/>
                        <a:t>$6 million (CW)</a:t>
                      </a:r>
                    </a:p>
                  </a:txBody>
                  <a:tcPr/>
                </a:tc>
                <a:tc>
                  <a:txBody>
                    <a:bodyPr/>
                    <a:lstStyle/>
                    <a:p>
                      <a:r>
                        <a:rPr lang="en-US" dirty="0"/>
                        <a:t>grant</a:t>
                      </a:r>
                    </a:p>
                  </a:txBody>
                  <a:tcPr/>
                </a:tc>
                <a:tc>
                  <a:txBody>
                    <a:bodyPr/>
                    <a:lstStyle/>
                    <a:p>
                      <a:r>
                        <a:rPr lang="en-US" dirty="0"/>
                        <a:t>state</a:t>
                      </a:r>
                    </a:p>
                  </a:txBody>
                  <a:tcPr/>
                </a:tc>
                <a:extLst>
                  <a:ext uri="{0D108BD9-81ED-4DB2-BD59-A6C34878D82A}">
                    <a16:rowId xmlns:a16="http://schemas.microsoft.com/office/drawing/2014/main" val="3460350814"/>
                  </a:ext>
                </a:extLst>
              </a:tr>
              <a:tr h="370840">
                <a:tc>
                  <a:txBody>
                    <a:bodyPr/>
                    <a:lstStyle/>
                    <a:p>
                      <a:r>
                        <a:rPr lang="en-US" dirty="0"/>
                        <a:t>AIA/MRF</a:t>
                      </a:r>
                    </a:p>
                  </a:txBody>
                  <a:tcPr/>
                </a:tc>
                <a:tc>
                  <a:txBody>
                    <a:bodyPr/>
                    <a:lstStyle/>
                    <a:p>
                      <a:r>
                        <a:rPr lang="en-US" dirty="0"/>
                        <a:t>$10 million</a:t>
                      </a:r>
                    </a:p>
                  </a:txBody>
                  <a:tcPr/>
                </a:tc>
                <a:tc>
                  <a:txBody>
                    <a:bodyPr/>
                    <a:lstStyle/>
                    <a:p>
                      <a:r>
                        <a:rPr lang="en-US" dirty="0"/>
                        <a:t>grant</a:t>
                      </a:r>
                    </a:p>
                  </a:txBody>
                  <a:tcPr/>
                </a:tc>
                <a:tc>
                  <a:txBody>
                    <a:bodyPr/>
                    <a:lstStyle/>
                    <a:p>
                      <a:r>
                        <a:rPr lang="en-US" dirty="0"/>
                        <a:t>state</a:t>
                      </a:r>
                    </a:p>
                  </a:txBody>
                  <a:tcPr/>
                </a:tc>
                <a:extLst>
                  <a:ext uri="{0D108BD9-81ED-4DB2-BD59-A6C34878D82A}">
                    <a16:rowId xmlns:a16="http://schemas.microsoft.com/office/drawing/2014/main" val="2273063383"/>
                  </a:ext>
                </a:extLst>
              </a:tr>
              <a:tr h="370840">
                <a:tc>
                  <a:txBody>
                    <a:bodyPr/>
                    <a:lstStyle/>
                    <a:p>
                      <a:r>
                        <a:rPr lang="en-US" dirty="0"/>
                        <a:t>CDBG-Infrastructure</a:t>
                      </a:r>
                    </a:p>
                  </a:txBody>
                  <a:tcPr/>
                </a:tc>
                <a:tc>
                  <a:txBody>
                    <a:bodyPr/>
                    <a:lstStyle/>
                    <a:p>
                      <a:r>
                        <a:rPr lang="en-US" dirty="0"/>
                        <a:t>$21.8 million</a:t>
                      </a:r>
                    </a:p>
                  </a:txBody>
                  <a:tcPr/>
                </a:tc>
                <a:tc>
                  <a:txBody>
                    <a:bodyPr/>
                    <a:lstStyle/>
                    <a:p>
                      <a:r>
                        <a:rPr lang="en-US" dirty="0"/>
                        <a:t>grant</a:t>
                      </a:r>
                    </a:p>
                  </a:txBody>
                  <a:tcPr/>
                </a:tc>
                <a:tc>
                  <a:txBody>
                    <a:bodyPr/>
                    <a:lstStyle/>
                    <a:p>
                      <a:r>
                        <a:rPr lang="en-US" dirty="0"/>
                        <a:t>federal</a:t>
                      </a:r>
                    </a:p>
                  </a:txBody>
                  <a:tcPr/>
                </a:tc>
                <a:extLst>
                  <a:ext uri="{0D108BD9-81ED-4DB2-BD59-A6C34878D82A}">
                    <a16:rowId xmlns:a16="http://schemas.microsoft.com/office/drawing/2014/main" val="3366877662"/>
                  </a:ext>
                </a:extLst>
              </a:tr>
              <a:tr h="370840">
                <a:tc>
                  <a:txBody>
                    <a:bodyPr/>
                    <a:lstStyle/>
                    <a:p>
                      <a:r>
                        <a:rPr lang="en-US" dirty="0"/>
                        <a:t>TOTAL</a:t>
                      </a:r>
                    </a:p>
                  </a:txBody>
                  <a:tcPr/>
                </a:tc>
                <a:tc>
                  <a:txBody>
                    <a:bodyPr/>
                    <a:lstStyle/>
                    <a:p>
                      <a:r>
                        <a:rPr lang="en-US" dirty="0"/>
                        <a:t>$253.7 million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4896736"/>
                  </a:ext>
                </a:extLst>
              </a:tr>
            </a:tbl>
          </a:graphicData>
        </a:graphic>
      </p:graphicFrame>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a:p>
        </p:txBody>
      </p:sp>
    </p:spTree>
    <p:extLst>
      <p:ext uri="{BB962C8B-B14F-4D97-AF65-F5344CB8AC3E}">
        <p14:creationId xmlns:p14="http://schemas.microsoft.com/office/powerpoint/2010/main" val="27182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endParaRPr lang="en-US" dirty="0"/>
          </a:p>
          <a:p>
            <a:endParaRPr lang="en-US" dirty="0"/>
          </a:p>
          <a:p>
            <a:r>
              <a:rPr lang="en-US" dirty="0"/>
              <a:t>Julie </a:t>
            </a:r>
            <a:r>
              <a:rPr lang="en-US" dirty="0" err="1"/>
              <a:t>Haigler</a:t>
            </a:r>
            <a:r>
              <a:rPr lang="en-US" dirty="0"/>
              <a:t> Cubeta, Supervisor, at  </a:t>
            </a:r>
            <a:r>
              <a:rPr lang="en-US" dirty="0">
                <a:hlinkClick r:id="rId2"/>
              </a:rPr>
              <a:t>julie.cubeta@ncdenr.gov</a:t>
            </a:r>
            <a:endParaRPr lang="en-US" dirty="0"/>
          </a:p>
          <a:p>
            <a:r>
              <a:rPr lang="en-US" dirty="0"/>
              <a:t>Chonticha McDaniel, Engineer, at </a:t>
            </a:r>
            <a:r>
              <a:rPr lang="en-US" dirty="0">
                <a:hlinkClick r:id="rId3"/>
              </a:rPr>
              <a:t>chonticha.mcdaniel@ncdenr.gov</a:t>
            </a:r>
            <a:endParaRPr lang="en-US" dirty="0"/>
          </a:p>
          <a:p>
            <a:r>
              <a:rPr lang="en-US" dirty="0"/>
              <a:t>Stephanie Morris, Grant Rep, East, at </a:t>
            </a:r>
            <a:r>
              <a:rPr lang="en-US" dirty="0">
                <a:hlinkClick r:id="rId4"/>
              </a:rPr>
              <a:t>stephanie.morris@ncdenr.gov</a:t>
            </a:r>
            <a:endParaRPr lang="en-US" dirty="0"/>
          </a:p>
          <a:p>
            <a:r>
              <a:rPr lang="en-US" dirty="0"/>
              <a:t>Colleen Simmons, Grant Rep, West, at </a:t>
            </a:r>
            <a:r>
              <a:rPr lang="en-US" dirty="0">
                <a:hlinkClick r:id="rId5"/>
              </a:rPr>
              <a:t>colleen.simmons@ncdenr.gov</a:t>
            </a:r>
            <a:endParaRPr lang="en-US" dirty="0"/>
          </a:p>
          <a:p>
            <a:r>
              <a:rPr lang="en-US" dirty="0"/>
              <a:t>Stacey Starkey, Financial Specialist, at </a:t>
            </a:r>
            <a:r>
              <a:rPr lang="en-US" dirty="0">
                <a:hlinkClick r:id="rId6"/>
              </a:rPr>
              <a:t>stacey.starkey@ncdenr.gov</a:t>
            </a:r>
            <a:endParaRPr lang="en-US" dirty="0"/>
          </a:p>
          <a:p>
            <a:r>
              <a:rPr lang="en-US" dirty="0"/>
              <a:t>Marcela Vargas, Compliance Specialist, at </a:t>
            </a:r>
            <a:r>
              <a:rPr lang="en-US" dirty="0">
                <a:hlinkClick r:id="rId7"/>
              </a:rPr>
              <a:t>l.marcela.vargas@ncdenr.gov</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Tree>
    <p:extLst>
      <p:ext uri="{BB962C8B-B14F-4D97-AF65-F5344CB8AC3E}">
        <p14:creationId xmlns:p14="http://schemas.microsoft.com/office/powerpoint/2010/main" val="7872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Context:  General Assembly Legislation in 2013</a:t>
            </a:r>
          </a:p>
        </p:txBody>
      </p:sp>
      <p:sp>
        <p:nvSpPr>
          <p:cNvPr id="7" name="Content Placeholder 6"/>
          <p:cNvSpPr>
            <a:spLocks noGrp="1"/>
          </p:cNvSpPr>
          <p:nvPr>
            <p:ph idx="13"/>
          </p:nvPr>
        </p:nvSpPr>
        <p:spPr>
          <a:xfrm>
            <a:off x="288122" y="1023350"/>
            <a:ext cx="8567756" cy="5163822"/>
          </a:xfrm>
        </p:spPr>
        <p:txBody>
          <a:bodyPr>
            <a:normAutofit/>
          </a:bodyPr>
          <a:lstStyle/>
          <a:p>
            <a:r>
              <a:rPr lang="en-US" dirty="0"/>
              <a:t>Created Division of Water Infrastructure</a:t>
            </a:r>
          </a:p>
          <a:p>
            <a:pPr lvl="1"/>
            <a:r>
              <a:rPr lang="en-US" dirty="0"/>
              <a:t>Consolidated major water-related infrastructure funding programs </a:t>
            </a:r>
          </a:p>
          <a:p>
            <a:pPr lvl="1"/>
            <a:r>
              <a:rPr lang="en-US" dirty="0"/>
              <a:t>One department (NCDEQ) and one division</a:t>
            </a:r>
          </a:p>
          <a:p>
            <a:r>
              <a:rPr lang="en-US" dirty="0"/>
              <a:t>Created 9-member State Water Infrastructure Authority</a:t>
            </a:r>
          </a:p>
          <a:p>
            <a:pPr lvl="1">
              <a:spcAft>
                <a:spcPts val="200"/>
              </a:spcAft>
            </a:pPr>
            <a:r>
              <a:rPr lang="en-US" dirty="0"/>
              <a:t>Qualifications and knowledge</a:t>
            </a:r>
          </a:p>
          <a:p>
            <a:pPr lvl="2">
              <a:spcAft>
                <a:spcPts val="200"/>
              </a:spcAft>
            </a:pPr>
            <a:r>
              <a:rPr lang="en-US" dirty="0"/>
              <a:t>Wastewater professional engineer</a:t>
            </a:r>
          </a:p>
          <a:p>
            <a:pPr lvl="2">
              <a:spcAft>
                <a:spcPts val="200"/>
              </a:spcAft>
            </a:pPr>
            <a:r>
              <a:rPr lang="en-US" dirty="0"/>
              <a:t>Federal water/wastewater funding</a:t>
            </a:r>
          </a:p>
          <a:p>
            <a:pPr lvl="2">
              <a:spcAft>
                <a:spcPts val="200"/>
              </a:spcAft>
            </a:pPr>
            <a:r>
              <a:rPr lang="en-US" dirty="0"/>
              <a:t>Urban water/wastewater systems</a:t>
            </a:r>
          </a:p>
          <a:p>
            <a:pPr lvl="2">
              <a:spcAft>
                <a:spcPts val="200"/>
              </a:spcAft>
            </a:pPr>
            <a:r>
              <a:rPr lang="en-US" dirty="0"/>
              <a:t>Rural water/wastewater systems</a:t>
            </a:r>
          </a:p>
          <a:p>
            <a:pPr lvl="2">
              <a:spcAft>
                <a:spcPts val="200"/>
              </a:spcAft>
            </a:pPr>
            <a:r>
              <a:rPr lang="en-US" dirty="0"/>
              <a:t>Rural county commissioner/resident; public health services experience</a:t>
            </a:r>
          </a:p>
          <a:p>
            <a:pPr lvl="2">
              <a:spcAft>
                <a:spcPts val="200"/>
              </a:spcAft>
            </a:pPr>
            <a:r>
              <a:rPr lang="en-US" dirty="0"/>
              <a:t>Water, wastewater, stormwater issues and state funding sources</a:t>
            </a:r>
          </a:p>
          <a:p>
            <a:pPr lvl="1">
              <a:spcAft>
                <a:spcPts val="200"/>
              </a:spcAft>
            </a:pPr>
            <a:r>
              <a:rPr lang="en-US" dirty="0"/>
              <a:t>12 tasks</a:t>
            </a:r>
          </a:p>
          <a:p>
            <a:pPr marL="342900" lvl="1" indent="0">
              <a:spcAft>
                <a:spcPts val="200"/>
              </a:spcAft>
              <a:buNone/>
            </a:pPr>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27140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a:t>
            </a:fld>
            <a:endParaRPr lang="en-US"/>
          </a:p>
        </p:txBody>
      </p:sp>
      <p:sp>
        <p:nvSpPr>
          <p:cNvPr id="4" name="Title 3"/>
          <p:cNvSpPr>
            <a:spLocks noGrp="1"/>
          </p:cNvSpPr>
          <p:nvPr>
            <p:ph type="ctrTitle"/>
          </p:nvPr>
        </p:nvSpPr>
        <p:spPr/>
        <p:txBody>
          <a:bodyPr/>
          <a:lstStyle/>
          <a:p>
            <a:r>
              <a:rPr lang="en-US" dirty="0"/>
              <a:t>Thank You!!</a:t>
            </a:r>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8177" b="18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00939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Some of the State Water Infrastructure Authority’s Tasks</a:t>
            </a:r>
          </a:p>
        </p:txBody>
      </p:sp>
      <p:sp>
        <p:nvSpPr>
          <p:cNvPr id="7" name="Content Placeholder 6"/>
          <p:cNvSpPr>
            <a:spLocks noGrp="1"/>
          </p:cNvSpPr>
          <p:nvPr>
            <p:ph idx="13"/>
          </p:nvPr>
        </p:nvSpPr>
        <p:spPr/>
        <p:txBody>
          <a:bodyPr>
            <a:normAutofit/>
          </a:bodyPr>
          <a:lstStyle/>
          <a:p>
            <a:r>
              <a:rPr lang="en-US" dirty="0"/>
              <a:t>Establish criteria and set priorities for project funding</a:t>
            </a:r>
          </a:p>
          <a:p>
            <a:r>
              <a:rPr lang="en-US" dirty="0"/>
              <a:t>Distribute loan and grant funds</a:t>
            </a:r>
          </a:p>
          <a:p>
            <a:r>
              <a:rPr lang="en-US" dirty="0"/>
              <a:t>Assess and make recommendations on the role of the State in the development and funding of water infrastructure</a:t>
            </a:r>
          </a:p>
          <a:p>
            <a:r>
              <a:rPr lang="en-US" dirty="0"/>
              <a:t>Maximize the use of current funding resources – federal, state, local – and ensure coordinated use</a:t>
            </a:r>
          </a:p>
          <a:p>
            <a:r>
              <a:rPr lang="en-US" dirty="0"/>
              <a:t>Review the application of emerging best practices in utility management </a:t>
            </a:r>
          </a:p>
          <a:p>
            <a:r>
              <a:rPr lang="en-US" dirty="0"/>
              <a:t>Develop a master plan to meet the State's water infrastructure needs</a:t>
            </a:r>
          </a:p>
          <a:p>
            <a:endParaRPr lang="en-US" dirty="0"/>
          </a:p>
          <a:p>
            <a:endParaRPr lang="en-US" dirty="0"/>
          </a:p>
          <a:p>
            <a:pPr lvl="1">
              <a:spcAft>
                <a:spcPts val="200"/>
              </a:spcAft>
            </a:pPr>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42552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Water Infrastructure Funding Programs</a:t>
            </a:r>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 name="Content Placeholder 3"/>
          <p:cNvSpPr>
            <a:spLocks noGrp="1"/>
          </p:cNvSpPr>
          <p:nvPr>
            <p:ph idx="13"/>
          </p:nvPr>
        </p:nvSpPr>
        <p:spPr>
          <a:xfrm>
            <a:off x="142875" y="1208868"/>
            <a:ext cx="8858250" cy="4785522"/>
          </a:xfrm>
        </p:spPr>
        <p:txBody>
          <a:bodyPr/>
          <a:lstStyle/>
          <a:p>
            <a:r>
              <a:rPr lang="en-US" dirty="0"/>
              <a:t>State Revolving Funds (Federal SRF loans)</a:t>
            </a:r>
          </a:p>
          <a:p>
            <a:pPr lvl="1"/>
            <a:r>
              <a:rPr lang="en-US" dirty="0"/>
              <a:t>Clean Water SRF</a:t>
            </a:r>
          </a:p>
          <a:p>
            <a:pPr lvl="1"/>
            <a:r>
              <a:rPr lang="en-US" dirty="0"/>
              <a:t>Drinking Water SRF</a:t>
            </a:r>
          </a:p>
          <a:p>
            <a:r>
              <a:rPr lang="en-US" dirty="0"/>
              <a:t>Community Development Block Grants (CDBG)–Infrastructure</a:t>
            </a:r>
          </a:p>
          <a:p>
            <a:pPr lvl="1"/>
            <a:r>
              <a:rPr lang="en-US" dirty="0"/>
              <a:t>Non-entitlement areas only</a:t>
            </a:r>
          </a:p>
          <a:p>
            <a:pPr lvl="1"/>
            <a:r>
              <a:rPr lang="en-US" dirty="0"/>
              <a:t>Water and sewer</a:t>
            </a:r>
          </a:p>
          <a:p>
            <a:r>
              <a:rPr lang="en-US" dirty="0"/>
              <a:t>State Programs</a:t>
            </a:r>
          </a:p>
          <a:p>
            <a:pPr lvl="1"/>
            <a:r>
              <a:rPr lang="en-US" dirty="0"/>
              <a:t>Appropriated by the General Assembly</a:t>
            </a:r>
          </a:p>
          <a:p>
            <a:pPr lvl="1"/>
            <a:r>
              <a:rPr lang="en-US" dirty="0"/>
              <a:t>Projects – loans and grants</a:t>
            </a:r>
          </a:p>
          <a:p>
            <a:pPr lvl="1"/>
            <a:r>
              <a:rPr lang="en-US" dirty="0"/>
              <a:t>Asset Inventory and Assessment grants</a:t>
            </a:r>
          </a:p>
          <a:p>
            <a:pPr lvl="1"/>
            <a:r>
              <a:rPr lang="en-US" dirty="0"/>
              <a:t>Merger/Regionalization Feasibility grants</a:t>
            </a:r>
          </a:p>
        </p:txBody>
      </p:sp>
    </p:spTree>
    <p:extLst>
      <p:ext uri="{BB962C8B-B14F-4D97-AF65-F5344CB8AC3E}">
        <p14:creationId xmlns:p14="http://schemas.microsoft.com/office/powerpoint/2010/main" val="252058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Happened in the Last Year?</a:t>
            </a:r>
          </a:p>
        </p:txBody>
      </p:sp>
      <p:sp>
        <p:nvSpPr>
          <p:cNvPr id="3" name="Content Placeholder 2"/>
          <p:cNvSpPr>
            <a:spLocks noGrp="1"/>
          </p:cNvSpPr>
          <p:nvPr>
            <p:ph idx="1"/>
          </p:nvPr>
        </p:nvSpPr>
        <p:spPr>
          <a:xfrm>
            <a:off x="628650" y="853440"/>
            <a:ext cx="7886700" cy="5394961"/>
          </a:xfrm>
        </p:spPr>
        <p:txBody>
          <a:bodyPr>
            <a:normAutofit lnSpcReduction="10000"/>
          </a:bodyPr>
          <a:lstStyle/>
          <a:p>
            <a:r>
              <a:rPr lang="en-US" dirty="0"/>
              <a:t>Accepted applications for funding on September 30, 2016</a:t>
            </a:r>
          </a:p>
          <a:p>
            <a:pPr marL="0" indent="0">
              <a:buNone/>
            </a:pPr>
            <a:endParaRPr lang="en-US" dirty="0"/>
          </a:p>
          <a:p>
            <a:r>
              <a:rPr lang="en-US" dirty="0"/>
              <a:t>CDBG-I Unit conducted Procurement and Section 3 Training at three locations in November 2016</a:t>
            </a:r>
          </a:p>
          <a:p>
            <a:pPr marL="0" indent="0">
              <a:buNone/>
            </a:pPr>
            <a:endParaRPr lang="en-US" dirty="0"/>
          </a:p>
          <a:p>
            <a:r>
              <a:rPr lang="en-US" dirty="0"/>
              <a:t>Funding Decisions in January 2017 – all programs</a:t>
            </a:r>
          </a:p>
          <a:p>
            <a:endParaRPr lang="en-US" dirty="0"/>
          </a:p>
          <a:p>
            <a:r>
              <a:rPr lang="en-US" dirty="0"/>
              <a:t>CDBG-I Unit conducted Compliance Training in three locations for the new January 2017 grantees during  April.  Compliance training covers grantee responsibilities in Fair Housing, Title VI, Section 3, Section 504, and federal procurement (2 CFR Part 200 requirements)</a:t>
            </a:r>
          </a:p>
          <a:p>
            <a:endParaRPr lang="en-US" dirty="0"/>
          </a:p>
          <a:p>
            <a:r>
              <a:rPr lang="en-US" dirty="0"/>
              <a:t>Environmental and Special Programs Unit conducted environmental review training for January 2017 grantees and their consultants in Raleigh for the new grantees in May</a:t>
            </a:r>
          </a:p>
          <a:p>
            <a:endParaRPr lang="en-US" dirty="0"/>
          </a:p>
          <a:p>
            <a:r>
              <a:rPr lang="en-US" dirty="0"/>
              <a:t>CDBG-I Unit conducted How to Apply trainings at six locations across the state in May</a:t>
            </a:r>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a:p>
        </p:txBody>
      </p:sp>
    </p:spTree>
    <p:extLst>
      <p:ext uri="{BB962C8B-B14F-4D97-AF65-F5344CB8AC3E}">
        <p14:creationId xmlns:p14="http://schemas.microsoft.com/office/powerpoint/2010/main" val="344717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Summary of January 2017 Funding Decisions </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2" name="Table 1"/>
          <p:cNvGraphicFramePr>
            <a:graphicFrameLocks noGrp="1"/>
          </p:cNvGraphicFramePr>
          <p:nvPr>
            <p:extLst/>
          </p:nvPr>
        </p:nvGraphicFramePr>
        <p:xfrm>
          <a:off x="406400" y="1118641"/>
          <a:ext cx="8354646" cy="4487706"/>
        </p:xfrm>
        <a:graphic>
          <a:graphicData uri="http://schemas.openxmlformats.org/drawingml/2006/table">
            <a:tbl>
              <a:tblPr firstRow="1" bandRow="1">
                <a:tableStyleId>{5C22544A-7EE6-4342-B048-85BDC9FD1C3A}</a:tableStyleId>
              </a:tblPr>
              <a:tblGrid>
                <a:gridCol w="3923323">
                  <a:extLst>
                    <a:ext uri="{9D8B030D-6E8A-4147-A177-3AD203B41FA5}">
                      <a16:colId xmlns:a16="http://schemas.microsoft.com/office/drawing/2014/main" val="2128318427"/>
                    </a:ext>
                  </a:extLst>
                </a:gridCol>
                <a:gridCol w="1813169">
                  <a:extLst>
                    <a:ext uri="{9D8B030D-6E8A-4147-A177-3AD203B41FA5}">
                      <a16:colId xmlns:a16="http://schemas.microsoft.com/office/drawing/2014/main" val="3118704653"/>
                    </a:ext>
                  </a:extLst>
                </a:gridCol>
                <a:gridCol w="1570893">
                  <a:extLst>
                    <a:ext uri="{9D8B030D-6E8A-4147-A177-3AD203B41FA5}">
                      <a16:colId xmlns:a16="http://schemas.microsoft.com/office/drawing/2014/main" val="4100467776"/>
                    </a:ext>
                  </a:extLst>
                </a:gridCol>
                <a:gridCol w="1047261">
                  <a:extLst>
                    <a:ext uri="{9D8B030D-6E8A-4147-A177-3AD203B41FA5}">
                      <a16:colId xmlns:a16="http://schemas.microsoft.com/office/drawing/2014/main" val="4278374805"/>
                    </a:ext>
                  </a:extLst>
                </a:gridCol>
              </a:tblGrid>
              <a:tr h="863378">
                <a:tc>
                  <a:txBody>
                    <a:bodyPr/>
                    <a:lstStyle/>
                    <a:p>
                      <a:pPr marL="0" marR="0" algn="l">
                        <a:lnSpc>
                          <a:spcPct val="115000"/>
                        </a:lnSpc>
                        <a:spcBef>
                          <a:spcPts val="300"/>
                        </a:spcBef>
                        <a:spcAft>
                          <a:spcPts val="300"/>
                        </a:spcAft>
                      </a:pPr>
                      <a:r>
                        <a:rPr lang="en-US" sz="1600" dirty="0">
                          <a:effectLst/>
                        </a:rPr>
                        <a:t>Project Funding Program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b="1" kern="1200" dirty="0">
                          <a:solidFill>
                            <a:schemeClr val="lt1"/>
                          </a:solidFill>
                          <a:effectLst/>
                          <a:latin typeface="+mn-lt"/>
                          <a:ea typeface="+mn-ea"/>
                          <a:cs typeface="+mn-cs"/>
                        </a:rPr>
                        <a:t>Requested in Complete Apps.</a:t>
                      </a:r>
                    </a:p>
                  </a:txBody>
                  <a:tcPr marL="68580" marR="68580" marT="0" marB="0" anchor="ctr"/>
                </a:tc>
                <a:tc>
                  <a:txBody>
                    <a:bodyPr/>
                    <a:lstStyle/>
                    <a:p>
                      <a:pPr marL="0" marR="0" algn="ctr">
                        <a:lnSpc>
                          <a:spcPct val="115000"/>
                        </a:lnSpc>
                        <a:spcBef>
                          <a:spcPts val="300"/>
                        </a:spcBef>
                        <a:spcAft>
                          <a:spcPts val="300"/>
                        </a:spcAft>
                      </a:pPr>
                      <a:r>
                        <a:rPr lang="en-US" sz="1600" dirty="0">
                          <a:effectLst/>
                        </a:rPr>
                        <a:t>Funding Amount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No. of Apps. Funded</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1951969"/>
                  </a:ext>
                </a:extLst>
              </a:tr>
              <a:tr h="457200">
                <a:tc>
                  <a:txBody>
                    <a:bodyPr/>
                    <a:lstStyle/>
                    <a:p>
                      <a:pPr marL="0" marR="0" algn="l">
                        <a:lnSpc>
                          <a:spcPct val="115000"/>
                        </a:lnSpc>
                        <a:spcBef>
                          <a:spcPts val="300"/>
                        </a:spcBef>
                        <a:spcAft>
                          <a:spcPts val="300"/>
                        </a:spcAft>
                      </a:pPr>
                      <a:r>
                        <a:rPr lang="en-US" sz="1600" b="0" kern="1200" dirty="0">
                          <a:solidFill>
                            <a:schemeClr val="tx1"/>
                          </a:solidFill>
                          <a:effectLst/>
                          <a:latin typeface="+mn-lt"/>
                          <a:ea typeface="+mn-ea"/>
                          <a:cs typeface="+mn-cs"/>
                        </a:rPr>
                        <a:t>CDBG-I grants</a:t>
                      </a:r>
                    </a:p>
                  </a:txBody>
                  <a:tcPr marL="68580" marR="68580" marT="0" marB="0" anchor="ctr"/>
                </a:tc>
                <a:tc>
                  <a:txBody>
                    <a:bodyPr/>
                    <a:lstStyle/>
                    <a:p>
                      <a:pPr marL="0" marR="0" algn="ctr">
                        <a:lnSpc>
                          <a:spcPct val="115000"/>
                        </a:lnSpc>
                        <a:spcBef>
                          <a:spcPts val="300"/>
                        </a:spcBef>
                        <a:spcAft>
                          <a:spcPts val="300"/>
                        </a:spcAft>
                      </a:pPr>
                      <a:r>
                        <a:rPr lang="en-US" sz="1600" kern="1200" dirty="0">
                          <a:solidFill>
                            <a:schemeClr val="dk1"/>
                          </a:solidFill>
                          <a:effectLst/>
                          <a:latin typeface="+mn-lt"/>
                          <a:ea typeface="+mn-ea"/>
                          <a:cs typeface="+mn-cs"/>
                        </a:rPr>
                        <a:t>$57.9 M</a:t>
                      </a:r>
                    </a:p>
                  </a:txBody>
                  <a:tcPr marL="68580" marR="68580" marT="0" marB="0" anchor="ctr"/>
                </a:tc>
                <a:tc>
                  <a:txBody>
                    <a:bodyPr/>
                    <a:lstStyle/>
                    <a:p>
                      <a:pPr marL="0" marR="0" algn="ctr">
                        <a:lnSpc>
                          <a:spcPct val="115000"/>
                        </a:lnSpc>
                        <a:spcBef>
                          <a:spcPts val="300"/>
                        </a:spcBef>
                        <a:spcAft>
                          <a:spcPts val="300"/>
                        </a:spcAft>
                      </a:pPr>
                      <a:r>
                        <a:rPr lang="en-US" sz="1600" dirty="0">
                          <a:effectLst/>
                        </a:rPr>
                        <a:t>$27.0 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19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10269292"/>
                  </a:ext>
                </a:extLst>
              </a:tr>
              <a:tr h="559706">
                <a:tc>
                  <a:txBody>
                    <a:bodyPr/>
                    <a:lstStyle/>
                    <a:p>
                      <a:pPr marL="0" marR="0" algn="l">
                        <a:lnSpc>
                          <a:spcPct val="115000"/>
                        </a:lnSpc>
                        <a:spcBef>
                          <a:spcPts val="300"/>
                        </a:spcBef>
                        <a:spcAft>
                          <a:spcPts val="300"/>
                        </a:spcAft>
                      </a:pPr>
                      <a:r>
                        <a:rPr lang="en-US" sz="1600" b="0" kern="1200" dirty="0">
                          <a:solidFill>
                            <a:schemeClr val="tx1"/>
                          </a:solidFill>
                          <a:effectLst/>
                          <a:latin typeface="+mn-lt"/>
                          <a:ea typeface="+mn-ea"/>
                          <a:cs typeface="+mn-cs"/>
                        </a:rPr>
                        <a:t>DW State Reserve loans and grants</a:t>
                      </a:r>
                    </a:p>
                  </a:txBody>
                  <a:tcPr marL="68580" marR="68580" marT="0" marB="0" anchor="ctr"/>
                </a:tc>
                <a:tc>
                  <a:txBody>
                    <a:bodyPr/>
                    <a:lstStyle/>
                    <a:p>
                      <a:pPr marL="0" marR="0" algn="ctr">
                        <a:lnSpc>
                          <a:spcPct val="115000"/>
                        </a:lnSpc>
                        <a:spcBef>
                          <a:spcPts val="300"/>
                        </a:spcBef>
                        <a:spcAft>
                          <a:spcPts val="300"/>
                        </a:spcAft>
                      </a:pPr>
                      <a:r>
                        <a:rPr lang="en-US" sz="1600" kern="1200" dirty="0">
                          <a:solidFill>
                            <a:schemeClr val="dk1"/>
                          </a:solidFill>
                          <a:effectLst/>
                          <a:latin typeface="+mn-lt"/>
                          <a:ea typeface="+mn-ea"/>
                          <a:cs typeface="+mn-cs"/>
                        </a:rPr>
                        <a:t>$89.4 M</a:t>
                      </a:r>
                    </a:p>
                  </a:txBody>
                  <a:tcPr marL="68580" marR="68580" marT="0" marB="0" anchor="ctr"/>
                </a:tc>
                <a:tc>
                  <a:txBody>
                    <a:bodyPr/>
                    <a:lstStyle/>
                    <a:p>
                      <a:pPr marL="0" marR="0" algn="ctr">
                        <a:lnSpc>
                          <a:spcPct val="115000"/>
                        </a:lnSpc>
                        <a:spcBef>
                          <a:spcPts val="300"/>
                        </a:spcBef>
                        <a:spcAft>
                          <a:spcPts val="300"/>
                        </a:spcAft>
                      </a:pPr>
                      <a:r>
                        <a:rPr lang="en-US" sz="1600" dirty="0">
                          <a:effectLst/>
                        </a:rPr>
                        <a:t>$49.1 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25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22264855"/>
                  </a:ext>
                </a:extLst>
              </a:tr>
              <a:tr h="457200">
                <a:tc>
                  <a:txBody>
                    <a:bodyPr/>
                    <a:lstStyle/>
                    <a:p>
                      <a:pPr marL="0" marR="0" algn="l">
                        <a:lnSpc>
                          <a:spcPct val="115000"/>
                        </a:lnSpc>
                        <a:spcBef>
                          <a:spcPts val="300"/>
                        </a:spcBef>
                        <a:spcAft>
                          <a:spcPts val="300"/>
                        </a:spcAft>
                      </a:pPr>
                      <a:r>
                        <a:rPr lang="en-US" sz="1600" b="0" kern="1200" dirty="0">
                          <a:solidFill>
                            <a:schemeClr val="tx1"/>
                          </a:solidFill>
                          <a:effectLst/>
                          <a:latin typeface="+mn-lt"/>
                          <a:ea typeface="+mn-ea"/>
                          <a:cs typeface="+mn-cs"/>
                        </a:rPr>
                        <a:t>DWSRF loans</a:t>
                      </a:r>
                    </a:p>
                  </a:txBody>
                  <a:tcPr marL="68580" marR="68580" marT="0" marB="0" anchor="ctr"/>
                </a:tc>
                <a:tc>
                  <a:txBody>
                    <a:bodyPr/>
                    <a:lstStyle/>
                    <a:p>
                      <a:pPr marL="0" marR="0" algn="ctr">
                        <a:lnSpc>
                          <a:spcPct val="115000"/>
                        </a:lnSpc>
                        <a:spcBef>
                          <a:spcPts val="300"/>
                        </a:spcBef>
                        <a:spcAft>
                          <a:spcPts val="300"/>
                        </a:spcAft>
                      </a:pPr>
                      <a:r>
                        <a:rPr lang="en-US" sz="1600" kern="1200" dirty="0">
                          <a:solidFill>
                            <a:schemeClr val="dk1"/>
                          </a:solidFill>
                          <a:effectLst/>
                          <a:latin typeface="+mn-lt"/>
                          <a:ea typeface="+mn-ea"/>
                          <a:cs typeface="+mn-cs"/>
                        </a:rPr>
                        <a:t>$92.6 M</a:t>
                      </a:r>
                    </a:p>
                  </a:txBody>
                  <a:tcPr marL="68580" marR="68580" marT="0" marB="0" anchor="ctr"/>
                </a:tc>
                <a:tc>
                  <a:txBody>
                    <a:bodyPr/>
                    <a:lstStyle/>
                    <a:p>
                      <a:pPr marL="0" marR="0" algn="ctr">
                        <a:lnSpc>
                          <a:spcPct val="115000"/>
                        </a:lnSpc>
                        <a:spcBef>
                          <a:spcPts val="300"/>
                        </a:spcBef>
                        <a:spcAft>
                          <a:spcPts val="300"/>
                        </a:spcAft>
                      </a:pPr>
                      <a:r>
                        <a:rPr lang="en-US" sz="1600" dirty="0">
                          <a:effectLst/>
                        </a:rPr>
                        <a:t>$56.0 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12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98081634"/>
                  </a:ext>
                </a:extLst>
              </a:tr>
              <a:tr h="457200">
                <a:tc>
                  <a:txBody>
                    <a:bodyPr/>
                    <a:lstStyle/>
                    <a:p>
                      <a:pPr marL="0" marR="0" algn="l">
                        <a:lnSpc>
                          <a:spcPct val="115000"/>
                        </a:lnSpc>
                        <a:spcBef>
                          <a:spcPts val="300"/>
                        </a:spcBef>
                        <a:spcAft>
                          <a:spcPts val="0"/>
                        </a:spcAft>
                      </a:pPr>
                      <a:r>
                        <a:rPr lang="en-US" sz="1600" b="0" kern="1200" dirty="0">
                          <a:solidFill>
                            <a:schemeClr val="tx1"/>
                          </a:solidFill>
                          <a:effectLst/>
                          <a:latin typeface="+mn-lt"/>
                          <a:ea typeface="+mn-ea"/>
                          <a:cs typeface="+mn-cs"/>
                        </a:rPr>
                        <a:t>WW State Reserve loans and grants</a:t>
                      </a:r>
                    </a:p>
                  </a:txBody>
                  <a:tcPr marL="68580" marR="68580" marT="0" marB="0" anchor="ctr"/>
                </a:tc>
                <a:tc>
                  <a:txBody>
                    <a:bodyPr/>
                    <a:lstStyle/>
                    <a:p>
                      <a:pPr marL="0" marR="0" algn="ctr">
                        <a:lnSpc>
                          <a:spcPct val="115000"/>
                        </a:lnSpc>
                        <a:spcBef>
                          <a:spcPts val="300"/>
                        </a:spcBef>
                        <a:spcAft>
                          <a:spcPts val="300"/>
                        </a:spcAft>
                      </a:pPr>
                      <a:r>
                        <a:rPr lang="en-US" sz="1600" kern="1200" dirty="0">
                          <a:solidFill>
                            <a:schemeClr val="dk1"/>
                          </a:solidFill>
                          <a:effectLst/>
                          <a:latin typeface="+mn-lt"/>
                          <a:ea typeface="+mn-ea"/>
                          <a:cs typeface="+mn-cs"/>
                        </a:rPr>
                        <a:t>$111.3 M</a:t>
                      </a:r>
                    </a:p>
                  </a:txBody>
                  <a:tcPr marL="68580" marR="68580" marT="0" marB="0" anchor="ctr"/>
                </a:tc>
                <a:tc>
                  <a:txBody>
                    <a:bodyPr/>
                    <a:lstStyle/>
                    <a:p>
                      <a:pPr marL="0" marR="0" algn="ctr">
                        <a:lnSpc>
                          <a:spcPct val="115000"/>
                        </a:lnSpc>
                        <a:spcBef>
                          <a:spcPts val="300"/>
                        </a:spcBef>
                        <a:spcAft>
                          <a:spcPts val="300"/>
                        </a:spcAft>
                      </a:pPr>
                      <a:r>
                        <a:rPr lang="en-US" sz="1600" dirty="0">
                          <a:effectLst/>
                        </a:rPr>
                        <a:t>$89.0 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24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17766415"/>
                  </a:ext>
                </a:extLst>
              </a:tr>
              <a:tr h="457200">
                <a:tc>
                  <a:txBody>
                    <a:bodyPr/>
                    <a:lstStyle/>
                    <a:p>
                      <a:pPr marL="0" marR="0" algn="l">
                        <a:lnSpc>
                          <a:spcPct val="115000"/>
                        </a:lnSpc>
                        <a:spcBef>
                          <a:spcPts val="300"/>
                        </a:spcBef>
                        <a:spcAft>
                          <a:spcPts val="300"/>
                        </a:spcAft>
                      </a:pPr>
                      <a:r>
                        <a:rPr lang="en-US" sz="1600" b="0" kern="1200" dirty="0">
                          <a:solidFill>
                            <a:schemeClr val="tx1"/>
                          </a:solidFill>
                          <a:effectLst/>
                          <a:latin typeface="+mn-lt"/>
                          <a:ea typeface="+mn-ea"/>
                          <a:cs typeface="+mn-cs"/>
                        </a:rPr>
                        <a:t>CWSRF loans</a:t>
                      </a:r>
                    </a:p>
                  </a:txBody>
                  <a:tcPr marL="68580" marR="68580" marT="0" marB="0" anchor="ctr"/>
                </a:tc>
                <a:tc>
                  <a:txBody>
                    <a:bodyPr/>
                    <a:lstStyle/>
                    <a:p>
                      <a:pPr marL="0" marR="0" algn="ctr">
                        <a:lnSpc>
                          <a:spcPct val="115000"/>
                        </a:lnSpc>
                        <a:spcBef>
                          <a:spcPts val="300"/>
                        </a:spcBef>
                        <a:spcAft>
                          <a:spcPts val="300"/>
                        </a:spcAft>
                      </a:pPr>
                      <a:r>
                        <a:rPr lang="en-US" sz="1600" kern="1200" dirty="0">
                          <a:solidFill>
                            <a:schemeClr val="dk1"/>
                          </a:solidFill>
                          <a:effectLst/>
                          <a:latin typeface="+mn-lt"/>
                          <a:ea typeface="+mn-ea"/>
                          <a:cs typeface="+mn-cs"/>
                        </a:rPr>
                        <a:t>$112.9 M</a:t>
                      </a:r>
                    </a:p>
                  </a:txBody>
                  <a:tcPr marL="68580" marR="68580" marT="0" marB="0" anchor="ctr"/>
                </a:tc>
                <a:tc>
                  <a:txBody>
                    <a:bodyPr/>
                    <a:lstStyle/>
                    <a:p>
                      <a:pPr marL="0" marR="0" algn="ctr">
                        <a:lnSpc>
                          <a:spcPct val="115000"/>
                        </a:lnSpc>
                        <a:spcBef>
                          <a:spcPts val="300"/>
                        </a:spcBef>
                        <a:spcAft>
                          <a:spcPts val="300"/>
                        </a:spcAft>
                      </a:pPr>
                      <a:r>
                        <a:rPr lang="en-US" sz="1600" dirty="0">
                          <a:effectLst/>
                        </a:rPr>
                        <a:t>$73.9 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02094054"/>
                  </a:ext>
                </a:extLst>
              </a:tr>
              <a:tr h="457200">
                <a:tc>
                  <a:txBody>
                    <a:bodyPr/>
                    <a:lstStyle/>
                    <a:p>
                      <a:pPr marL="0" marR="0" algn="l">
                        <a:lnSpc>
                          <a:spcPct val="115000"/>
                        </a:lnSpc>
                        <a:spcBef>
                          <a:spcPts val="300"/>
                        </a:spcBef>
                        <a:spcAft>
                          <a:spcPts val="300"/>
                        </a:spcAft>
                      </a:pPr>
                      <a:r>
                        <a:rPr lang="en-US" sz="1600" b="0" kern="1200" dirty="0">
                          <a:solidFill>
                            <a:schemeClr val="tx1"/>
                          </a:solidFill>
                          <a:effectLst/>
                          <a:latin typeface="+mn-lt"/>
                          <a:ea typeface="+mn-ea"/>
                          <a:cs typeface="+mn-cs"/>
                        </a:rPr>
                        <a:t>Asset Inventory and Assessment grants</a:t>
                      </a:r>
                    </a:p>
                  </a:txBody>
                  <a:tcPr marL="68580" marR="68580" marT="0" marB="0" anchor="ctr"/>
                </a:tc>
                <a:tc>
                  <a:txBody>
                    <a:bodyPr/>
                    <a:lstStyle/>
                    <a:p>
                      <a:pPr marL="0" marR="0" algn="ctr">
                        <a:lnSpc>
                          <a:spcPct val="115000"/>
                        </a:lnSpc>
                        <a:spcBef>
                          <a:spcPts val="300"/>
                        </a:spcBef>
                        <a:spcAft>
                          <a:spcPts val="300"/>
                        </a:spcAft>
                      </a:pPr>
                      <a:r>
                        <a:rPr lang="en-US" sz="1600" kern="1200" dirty="0">
                          <a:solidFill>
                            <a:schemeClr val="dk1"/>
                          </a:solidFill>
                          <a:effectLst/>
                          <a:latin typeface="+mn-lt"/>
                          <a:ea typeface="+mn-ea"/>
                          <a:cs typeface="+mn-cs"/>
                        </a:rPr>
                        <a:t>$22.8 M</a:t>
                      </a:r>
                    </a:p>
                  </a:txBody>
                  <a:tcPr marL="68580" marR="68580" marT="0" marB="0" anchor="ctr"/>
                </a:tc>
                <a:tc>
                  <a:txBody>
                    <a:bodyPr/>
                    <a:lstStyle/>
                    <a:p>
                      <a:pPr marL="0" marR="0" algn="ctr">
                        <a:lnSpc>
                          <a:spcPct val="115000"/>
                        </a:lnSpc>
                        <a:spcBef>
                          <a:spcPts val="300"/>
                        </a:spcBef>
                        <a:spcAft>
                          <a:spcPts val="300"/>
                        </a:spcAft>
                      </a:pPr>
                      <a:r>
                        <a:rPr lang="en-US" sz="1600" dirty="0">
                          <a:effectLst/>
                        </a:rPr>
                        <a:t>$8.3 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85273195"/>
                  </a:ext>
                </a:extLst>
              </a:tr>
              <a:tr h="453773">
                <a:tc>
                  <a:txBody>
                    <a:bodyPr/>
                    <a:lstStyle/>
                    <a:p>
                      <a:pPr marL="0" marR="0" algn="l">
                        <a:lnSpc>
                          <a:spcPct val="115000"/>
                        </a:lnSpc>
                        <a:spcBef>
                          <a:spcPts val="300"/>
                        </a:spcBef>
                        <a:spcAft>
                          <a:spcPts val="300"/>
                        </a:spcAft>
                      </a:pPr>
                      <a:r>
                        <a:rPr lang="en-US" sz="1600" b="0" kern="1200" dirty="0">
                          <a:solidFill>
                            <a:schemeClr val="tx1"/>
                          </a:solidFill>
                          <a:effectLst/>
                          <a:latin typeface="+mn-lt"/>
                          <a:ea typeface="+mn-ea"/>
                          <a:cs typeface="+mn-cs"/>
                        </a:rPr>
                        <a:t>Merger/Regionalization Feasibility grants</a:t>
                      </a:r>
                    </a:p>
                  </a:txBody>
                  <a:tcPr marL="68580" marR="68580" marT="0" marB="0" anchor="ctr"/>
                </a:tc>
                <a:tc>
                  <a:txBody>
                    <a:bodyPr/>
                    <a:lstStyle/>
                    <a:p>
                      <a:pPr marL="0" marR="0" lvl="0" indent="0" algn="ctr" defTabSz="685800" rtl="0" eaLnBrk="1" fontAlgn="auto" latinLnBrk="0" hangingPunct="1">
                        <a:lnSpc>
                          <a:spcPct val="115000"/>
                        </a:lnSpc>
                        <a:spcBef>
                          <a:spcPts val="300"/>
                        </a:spcBef>
                        <a:spcAft>
                          <a:spcPts val="300"/>
                        </a:spcAft>
                        <a:buClrTx/>
                        <a:buSzTx/>
                        <a:buFontTx/>
                        <a:buNone/>
                        <a:tabLst/>
                        <a:defRPr/>
                      </a:pPr>
                      <a:r>
                        <a:rPr lang="en-US" sz="1600" dirty="0">
                          <a:effectLst/>
                        </a:rPr>
                        <a:t>$150,000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$150,000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8602712"/>
                  </a:ext>
                </a:extLst>
              </a:tr>
              <a:tr h="324849">
                <a:tc>
                  <a:txBody>
                    <a:bodyPr/>
                    <a:lstStyle/>
                    <a:p>
                      <a:pPr marL="0" marR="0" algn="r">
                        <a:lnSpc>
                          <a:spcPct val="115000"/>
                        </a:lnSpc>
                        <a:spcBef>
                          <a:spcPts val="300"/>
                        </a:spcBef>
                        <a:spcAft>
                          <a:spcPts val="300"/>
                        </a:spcAft>
                      </a:pPr>
                      <a:r>
                        <a:rPr lang="en-US" sz="1600">
                          <a:effectLst/>
                        </a:rPr>
                        <a:t>Total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$303.5 M </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600" dirty="0">
                          <a:effectLst/>
                        </a:rPr>
                        <a:t>156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36557582"/>
                  </a:ext>
                </a:extLst>
              </a:tr>
            </a:tbl>
          </a:graphicData>
        </a:graphic>
      </p:graphicFrame>
    </p:spTree>
    <p:extLst>
      <p:ext uri="{BB962C8B-B14F-4D97-AF65-F5344CB8AC3E}">
        <p14:creationId xmlns:p14="http://schemas.microsoft.com/office/powerpoint/2010/main" val="425121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CDBG-Infrastructure Awards, January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6038097"/>
              </p:ext>
            </p:extLst>
          </p:nvPr>
        </p:nvGraphicFramePr>
        <p:xfrm>
          <a:off x="628650" y="931545"/>
          <a:ext cx="7886700" cy="528320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140856205"/>
                    </a:ext>
                  </a:extLst>
                </a:gridCol>
                <a:gridCol w="1971675">
                  <a:extLst>
                    <a:ext uri="{9D8B030D-6E8A-4147-A177-3AD203B41FA5}">
                      <a16:colId xmlns:a16="http://schemas.microsoft.com/office/drawing/2014/main" val="3233992332"/>
                    </a:ext>
                  </a:extLst>
                </a:gridCol>
                <a:gridCol w="1971675">
                  <a:extLst>
                    <a:ext uri="{9D8B030D-6E8A-4147-A177-3AD203B41FA5}">
                      <a16:colId xmlns:a16="http://schemas.microsoft.com/office/drawing/2014/main" val="1585777558"/>
                    </a:ext>
                  </a:extLst>
                </a:gridCol>
                <a:gridCol w="1971675">
                  <a:extLst>
                    <a:ext uri="{9D8B030D-6E8A-4147-A177-3AD203B41FA5}">
                      <a16:colId xmlns:a16="http://schemas.microsoft.com/office/drawing/2014/main" val="1269569248"/>
                    </a:ext>
                  </a:extLst>
                </a:gridCol>
              </a:tblGrid>
              <a:tr h="370840">
                <a:tc>
                  <a:txBody>
                    <a:bodyPr/>
                    <a:lstStyle/>
                    <a:p>
                      <a:r>
                        <a:rPr lang="en-US" dirty="0"/>
                        <a:t>Grantee</a:t>
                      </a:r>
                    </a:p>
                  </a:txBody>
                  <a:tcPr/>
                </a:tc>
                <a:tc>
                  <a:txBody>
                    <a:bodyPr/>
                    <a:lstStyle/>
                    <a:p>
                      <a:r>
                        <a:rPr lang="en-US" dirty="0"/>
                        <a:t>County</a:t>
                      </a:r>
                    </a:p>
                  </a:txBody>
                  <a:tcPr/>
                </a:tc>
                <a:tc>
                  <a:txBody>
                    <a:bodyPr/>
                    <a:lstStyle/>
                    <a:p>
                      <a:r>
                        <a:rPr lang="en-US" dirty="0"/>
                        <a:t>Project Type</a:t>
                      </a:r>
                    </a:p>
                  </a:txBody>
                  <a:tcPr/>
                </a:tc>
                <a:tc>
                  <a:txBody>
                    <a:bodyPr/>
                    <a:lstStyle/>
                    <a:p>
                      <a:r>
                        <a:rPr lang="en-US" dirty="0"/>
                        <a:t>Amount</a:t>
                      </a:r>
                    </a:p>
                  </a:txBody>
                  <a:tcPr/>
                </a:tc>
                <a:extLst>
                  <a:ext uri="{0D108BD9-81ED-4DB2-BD59-A6C34878D82A}">
                    <a16:rowId xmlns:a16="http://schemas.microsoft.com/office/drawing/2014/main" val="911641612"/>
                  </a:ext>
                </a:extLst>
              </a:tr>
              <a:tr h="370840">
                <a:tc>
                  <a:txBody>
                    <a:bodyPr/>
                    <a:lstStyle/>
                    <a:p>
                      <a:r>
                        <a:rPr lang="en-US" dirty="0"/>
                        <a:t>Town of Ayden</a:t>
                      </a:r>
                    </a:p>
                  </a:txBody>
                  <a:tcPr/>
                </a:tc>
                <a:tc>
                  <a:txBody>
                    <a:bodyPr/>
                    <a:lstStyle/>
                    <a:p>
                      <a:r>
                        <a:rPr lang="en-US" dirty="0"/>
                        <a:t>Pitt</a:t>
                      </a:r>
                    </a:p>
                  </a:txBody>
                  <a:tcPr/>
                </a:tc>
                <a:tc>
                  <a:txBody>
                    <a:bodyPr/>
                    <a:lstStyle/>
                    <a:p>
                      <a:r>
                        <a:rPr lang="en-US" dirty="0"/>
                        <a:t>Sewer line rehab</a:t>
                      </a:r>
                    </a:p>
                  </a:txBody>
                  <a:tcPr/>
                </a:tc>
                <a:tc>
                  <a:txBody>
                    <a:bodyPr/>
                    <a:lstStyle/>
                    <a:p>
                      <a:r>
                        <a:rPr lang="en-US" dirty="0"/>
                        <a:t>$968,000</a:t>
                      </a:r>
                    </a:p>
                  </a:txBody>
                  <a:tcPr/>
                </a:tc>
                <a:extLst>
                  <a:ext uri="{0D108BD9-81ED-4DB2-BD59-A6C34878D82A}">
                    <a16:rowId xmlns:a16="http://schemas.microsoft.com/office/drawing/2014/main" val="708450795"/>
                  </a:ext>
                </a:extLst>
              </a:tr>
              <a:tr h="370840">
                <a:tc>
                  <a:txBody>
                    <a:bodyPr/>
                    <a:lstStyle/>
                    <a:p>
                      <a:r>
                        <a:rPr lang="en-US" dirty="0"/>
                        <a:t>Town of Greenevers</a:t>
                      </a:r>
                    </a:p>
                  </a:txBody>
                  <a:tcPr/>
                </a:tc>
                <a:tc>
                  <a:txBody>
                    <a:bodyPr/>
                    <a:lstStyle/>
                    <a:p>
                      <a:r>
                        <a:rPr lang="en-US" dirty="0"/>
                        <a:t>Duplin</a:t>
                      </a:r>
                    </a:p>
                  </a:txBody>
                  <a:tcPr/>
                </a:tc>
                <a:tc>
                  <a:txBody>
                    <a:bodyPr/>
                    <a:lstStyle/>
                    <a:p>
                      <a:r>
                        <a:rPr lang="en-US" dirty="0"/>
                        <a:t>Connect 26 homes to sewer</a:t>
                      </a:r>
                    </a:p>
                  </a:txBody>
                  <a:tcPr/>
                </a:tc>
                <a:tc>
                  <a:txBody>
                    <a:bodyPr/>
                    <a:lstStyle/>
                    <a:p>
                      <a:r>
                        <a:rPr lang="en-US" dirty="0"/>
                        <a:t>$1,638,800</a:t>
                      </a:r>
                    </a:p>
                  </a:txBody>
                  <a:tcPr/>
                </a:tc>
                <a:extLst>
                  <a:ext uri="{0D108BD9-81ED-4DB2-BD59-A6C34878D82A}">
                    <a16:rowId xmlns:a16="http://schemas.microsoft.com/office/drawing/2014/main" val="2295141250"/>
                  </a:ext>
                </a:extLst>
              </a:tr>
              <a:tr h="370840">
                <a:tc>
                  <a:txBody>
                    <a:bodyPr/>
                    <a:lstStyle/>
                    <a:p>
                      <a:r>
                        <a:rPr lang="en-US" dirty="0"/>
                        <a:t>Town of Troy</a:t>
                      </a:r>
                    </a:p>
                  </a:txBody>
                  <a:tcPr/>
                </a:tc>
                <a:tc>
                  <a:txBody>
                    <a:bodyPr/>
                    <a:lstStyle/>
                    <a:p>
                      <a:r>
                        <a:rPr lang="en-US" dirty="0"/>
                        <a:t>Montgomery</a:t>
                      </a:r>
                    </a:p>
                  </a:txBody>
                  <a:tcPr/>
                </a:tc>
                <a:tc>
                  <a:txBody>
                    <a:bodyPr/>
                    <a:lstStyle/>
                    <a:p>
                      <a:r>
                        <a:rPr lang="en-US" dirty="0"/>
                        <a:t>Water and sewer line</a:t>
                      </a:r>
                      <a:r>
                        <a:rPr lang="en-US" baseline="0" dirty="0"/>
                        <a:t> rehab</a:t>
                      </a:r>
                      <a:endParaRPr lang="en-US" dirty="0"/>
                    </a:p>
                  </a:txBody>
                  <a:tcPr/>
                </a:tc>
                <a:tc>
                  <a:txBody>
                    <a:bodyPr/>
                    <a:lstStyle/>
                    <a:p>
                      <a:r>
                        <a:rPr lang="en-US" dirty="0"/>
                        <a:t>$695,617</a:t>
                      </a:r>
                    </a:p>
                  </a:txBody>
                  <a:tcPr/>
                </a:tc>
                <a:extLst>
                  <a:ext uri="{0D108BD9-81ED-4DB2-BD59-A6C34878D82A}">
                    <a16:rowId xmlns:a16="http://schemas.microsoft.com/office/drawing/2014/main" val="1525521472"/>
                  </a:ext>
                </a:extLst>
              </a:tr>
              <a:tr h="370840">
                <a:tc>
                  <a:txBody>
                    <a:bodyPr/>
                    <a:lstStyle/>
                    <a:p>
                      <a:r>
                        <a:rPr lang="en-US" dirty="0"/>
                        <a:t>Town of Fountain</a:t>
                      </a:r>
                    </a:p>
                  </a:txBody>
                  <a:tcPr/>
                </a:tc>
                <a:tc>
                  <a:txBody>
                    <a:bodyPr/>
                    <a:lstStyle/>
                    <a:p>
                      <a:r>
                        <a:rPr lang="en-US" dirty="0"/>
                        <a:t>Pitt</a:t>
                      </a:r>
                    </a:p>
                  </a:txBody>
                  <a:tcPr/>
                </a:tc>
                <a:tc>
                  <a:txBody>
                    <a:bodyPr/>
                    <a:lstStyle/>
                    <a:p>
                      <a:r>
                        <a:rPr lang="en-US" dirty="0"/>
                        <a:t>Sewer line</a:t>
                      </a:r>
                      <a:r>
                        <a:rPr lang="en-US" baseline="0" dirty="0"/>
                        <a:t> rehab</a:t>
                      </a:r>
                      <a:endParaRPr lang="en-US" dirty="0"/>
                    </a:p>
                  </a:txBody>
                  <a:tcPr/>
                </a:tc>
                <a:tc>
                  <a:txBody>
                    <a:bodyPr/>
                    <a:lstStyle/>
                    <a:p>
                      <a:r>
                        <a:rPr lang="en-US" dirty="0"/>
                        <a:t>$1,915,000</a:t>
                      </a:r>
                    </a:p>
                  </a:txBody>
                  <a:tcPr/>
                </a:tc>
                <a:extLst>
                  <a:ext uri="{0D108BD9-81ED-4DB2-BD59-A6C34878D82A}">
                    <a16:rowId xmlns:a16="http://schemas.microsoft.com/office/drawing/2014/main" val="3598722064"/>
                  </a:ext>
                </a:extLst>
              </a:tr>
              <a:tr h="370840">
                <a:tc>
                  <a:txBody>
                    <a:bodyPr/>
                    <a:lstStyle/>
                    <a:p>
                      <a:r>
                        <a:rPr lang="en-US" dirty="0"/>
                        <a:t>Town of Brunswick</a:t>
                      </a:r>
                    </a:p>
                  </a:txBody>
                  <a:tcPr/>
                </a:tc>
                <a:tc>
                  <a:txBody>
                    <a:bodyPr/>
                    <a:lstStyle/>
                    <a:p>
                      <a:r>
                        <a:rPr lang="en-US" dirty="0"/>
                        <a:t>Columbus</a:t>
                      </a:r>
                    </a:p>
                  </a:txBody>
                  <a:tcPr/>
                </a:tc>
                <a:tc>
                  <a:txBody>
                    <a:bodyPr/>
                    <a:lstStyle/>
                    <a:p>
                      <a:r>
                        <a:rPr lang="en-US" dirty="0"/>
                        <a:t>Connect 21 homes to sewer</a:t>
                      </a:r>
                    </a:p>
                  </a:txBody>
                  <a:tcPr/>
                </a:tc>
                <a:tc>
                  <a:txBody>
                    <a:bodyPr/>
                    <a:lstStyle/>
                    <a:p>
                      <a:r>
                        <a:rPr lang="en-US" dirty="0"/>
                        <a:t>$1,276,000</a:t>
                      </a:r>
                    </a:p>
                  </a:txBody>
                  <a:tcPr/>
                </a:tc>
                <a:extLst>
                  <a:ext uri="{0D108BD9-81ED-4DB2-BD59-A6C34878D82A}">
                    <a16:rowId xmlns:a16="http://schemas.microsoft.com/office/drawing/2014/main" val="2196191818"/>
                  </a:ext>
                </a:extLst>
              </a:tr>
              <a:tr h="370840">
                <a:tc>
                  <a:txBody>
                    <a:bodyPr/>
                    <a:lstStyle/>
                    <a:p>
                      <a:r>
                        <a:rPr lang="en-US" dirty="0"/>
                        <a:t>Town of Seaboard</a:t>
                      </a:r>
                    </a:p>
                  </a:txBody>
                  <a:tcPr/>
                </a:tc>
                <a:tc>
                  <a:txBody>
                    <a:bodyPr/>
                    <a:lstStyle/>
                    <a:p>
                      <a:r>
                        <a:rPr lang="en-US" dirty="0"/>
                        <a:t>Northampton</a:t>
                      </a:r>
                    </a:p>
                  </a:txBody>
                  <a:tcPr/>
                </a:tc>
                <a:tc>
                  <a:txBody>
                    <a:bodyPr/>
                    <a:lstStyle/>
                    <a:p>
                      <a:r>
                        <a:rPr lang="en-US" dirty="0"/>
                        <a:t>Sewer line rehab</a:t>
                      </a:r>
                    </a:p>
                  </a:txBody>
                  <a:tcPr/>
                </a:tc>
                <a:tc>
                  <a:txBody>
                    <a:bodyPr/>
                    <a:lstStyle/>
                    <a:p>
                      <a:r>
                        <a:rPr lang="en-US" dirty="0"/>
                        <a:t>$1,344,152</a:t>
                      </a:r>
                    </a:p>
                  </a:txBody>
                  <a:tcPr/>
                </a:tc>
                <a:extLst>
                  <a:ext uri="{0D108BD9-81ED-4DB2-BD59-A6C34878D82A}">
                    <a16:rowId xmlns:a16="http://schemas.microsoft.com/office/drawing/2014/main" val="2533549378"/>
                  </a:ext>
                </a:extLst>
              </a:tr>
              <a:tr h="370840">
                <a:tc>
                  <a:txBody>
                    <a:bodyPr/>
                    <a:lstStyle/>
                    <a:p>
                      <a:r>
                        <a:rPr lang="en-US" dirty="0"/>
                        <a:t>Town of Burnsville</a:t>
                      </a:r>
                    </a:p>
                  </a:txBody>
                  <a:tcPr/>
                </a:tc>
                <a:tc>
                  <a:txBody>
                    <a:bodyPr/>
                    <a:lstStyle/>
                    <a:p>
                      <a:r>
                        <a:rPr lang="en-US" dirty="0"/>
                        <a:t>Yancey</a:t>
                      </a:r>
                    </a:p>
                  </a:txBody>
                  <a:tcPr/>
                </a:tc>
                <a:tc>
                  <a:txBody>
                    <a:bodyPr/>
                    <a:lstStyle/>
                    <a:p>
                      <a:r>
                        <a:rPr lang="en-US" dirty="0"/>
                        <a:t>Sewer line rehab/connection of trailer park to sewer</a:t>
                      </a:r>
                    </a:p>
                  </a:txBody>
                  <a:tcPr/>
                </a:tc>
                <a:tc>
                  <a:txBody>
                    <a:bodyPr/>
                    <a:lstStyle/>
                    <a:p>
                      <a:r>
                        <a:rPr lang="en-US" dirty="0"/>
                        <a:t>$900,000</a:t>
                      </a:r>
                    </a:p>
                  </a:txBody>
                  <a:tcPr/>
                </a:tc>
                <a:extLst>
                  <a:ext uri="{0D108BD9-81ED-4DB2-BD59-A6C34878D82A}">
                    <a16:rowId xmlns:a16="http://schemas.microsoft.com/office/drawing/2014/main" val="1264295161"/>
                  </a:ext>
                </a:extLst>
              </a:tr>
              <a:tr h="370840">
                <a:tc>
                  <a:txBody>
                    <a:bodyPr/>
                    <a:lstStyle/>
                    <a:p>
                      <a:r>
                        <a:rPr lang="en-US" dirty="0"/>
                        <a:t>Rutherford County</a:t>
                      </a:r>
                    </a:p>
                  </a:txBody>
                  <a:tcPr/>
                </a:tc>
                <a:tc>
                  <a:txBody>
                    <a:bodyPr/>
                    <a:lstStyle/>
                    <a:p>
                      <a:r>
                        <a:rPr lang="en-US" dirty="0"/>
                        <a:t>Rutherford</a:t>
                      </a:r>
                    </a:p>
                  </a:txBody>
                  <a:tcPr/>
                </a:tc>
                <a:tc>
                  <a:txBody>
                    <a:bodyPr/>
                    <a:lstStyle/>
                    <a:p>
                      <a:r>
                        <a:rPr lang="en-US" dirty="0"/>
                        <a:t>Connect 31 homes to drinking water</a:t>
                      </a:r>
                    </a:p>
                  </a:txBody>
                  <a:tcPr/>
                </a:tc>
                <a:tc>
                  <a:txBody>
                    <a:bodyPr/>
                    <a:lstStyle/>
                    <a:p>
                      <a:r>
                        <a:rPr lang="en-US" dirty="0"/>
                        <a:t>$190,000</a:t>
                      </a:r>
                    </a:p>
                  </a:txBody>
                  <a:tcPr/>
                </a:tc>
                <a:extLst>
                  <a:ext uri="{0D108BD9-81ED-4DB2-BD59-A6C34878D82A}">
                    <a16:rowId xmlns:a16="http://schemas.microsoft.com/office/drawing/2014/main" val="1346690947"/>
                  </a:ext>
                </a:extLst>
              </a:tr>
              <a:tr h="370840">
                <a:tc>
                  <a:txBody>
                    <a:bodyPr/>
                    <a:lstStyle/>
                    <a:p>
                      <a:r>
                        <a:rPr lang="en-US" dirty="0"/>
                        <a:t>Town of Roper</a:t>
                      </a:r>
                    </a:p>
                  </a:txBody>
                  <a:tcPr/>
                </a:tc>
                <a:tc>
                  <a:txBody>
                    <a:bodyPr/>
                    <a:lstStyle/>
                    <a:p>
                      <a:r>
                        <a:rPr lang="en-US" dirty="0"/>
                        <a:t>Washington</a:t>
                      </a:r>
                    </a:p>
                  </a:txBody>
                  <a:tcPr/>
                </a:tc>
                <a:tc>
                  <a:txBody>
                    <a:bodyPr/>
                    <a:lstStyle/>
                    <a:p>
                      <a:r>
                        <a:rPr lang="en-US" dirty="0"/>
                        <a:t>Sewer line rehab</a:t>
                      </a:r>
                    </a:p>
                  </a:txBody>
                  <a:tcPr/>
                </a:tc>
                <a:tc>
                  <a:txBody>
                    <a:bodyPr/>
                    <a:lstStyle/>
                    <a:p>
                      <a:r>
                        <a:rPr lang="en-US" dirty="0"/>
                        <a:t>$1,092,000</a:t>
                      </a:r>
                    </a:p>
                  </a:txBody>
                  <a:tcPr/>
                </a:tc>
                <a:extLst>
                  <a:ext uri="{0D108BD9-81ED-4DB2-BD59-A6C34878D82A}">
                    <a16:rowId xmlns:a16="http://schemas.microsoft.com/office/drawing/2014/main" val="3055733066"/>
                  </a:ext>
                </a:extLst>
              </a:tr>
              <a:tr h="370840">
                <a:tc>
                  <a:txBody>
                    <a:bodyPr/>
                    <a:lstStyle/>
                    <a:p>
                      <a:r>
                        <a:rPr lang="en-US" dirty="0"/>
                        <a:t>City of High Shoals</a:t>
                      </a:r>
                    </a:p>
                  </a:txBody>
                  <a:tcPr/>
                </a:tc>
                <a:tc>
                  <a:txBody>
                    <a:bodyPr/>
                    <a:lstStyle/>
                    <a:p>
                      <a:r>
                        <a:rPr lang="en-US" dirty="0"/>
                        <a:t>Gaston</a:t>
                      </a:r>
                    </a:p>
                  </a:txBody>
                  <a:tcPr/>
                </a:tc>
                <a:tc>
                  <a:txBody>
                    <a:bodyPr/>
                    <a:lstStyle/>
                    <a:p>
                      <a:r>
                        <a:rPr lang="en-US" dirty="0"/>
                        <a:t>Sewer</a:t>
                      </a:r>
                      <a:r>
                        <a:rPr lang="en-US" baseline="0" dirty="0"/>
                        <a:t> line rehab/connect 7 homes</a:t>
                      </a:r>
                      <a:endParaRPr lang="en-US" dirty="0"/>
                    </a:p>
                  </a:txBody>
                  <a:tcPr/>
                </a:tc>
                <a:tc>
                  <a:txBody>
                    <a:bodyPr/>
                    <a:lstStyle/>
                    <a:p>
                      <a:r>
                        <a:rPr lang="en-US" dirty="0"/>
                        <a:t>$1,594,905</a:t>
                      </a:r>
                    </a:p>
                  </a:txBody>
                  <a:tcPr/>
                </a:tc>
                <a:extLst>
                  <a:ext uri="{0D108BD9-81ED-4DB2-BD59-A6C34878D82A}">
                    <a16:rowId xmlns:a16="http://schemas.microsoft.com/office/drawing/2014/main" val="3211003910"/>
                  </a:ext>
                </a:extLst>
              </a:tr>
            </a:tbl>
          </a:graphicData>
        </a:graphic>
      </p:graphicFrame>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a:p>
        </p:txBody>
      </p:sp>
    </p:spTree>
    <p:extLst>
      <p:ext uri="{BB962C8B-B14F-4D97-AF65-F5344CB8AC3E}">
        <p14:creationId xmlns:p14="http://schemas.microsoft.com/office/powerpoint/2010/main" val="120170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CDBG-Infrastructure Awards, January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065745"/>
              </p:ext>
            </p:extLst>
          </p:nvPr>
        </p:nvGraphicFramePr>
        <p:xfrm>
          <a:off x="628650" y="1228725"/>
          <a:ext cx="7886700" cy="460756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833308597"/>
                    </a:ext>
                  </a:extLst>
                </a:gridCol>
                <a:gridCol w="1971675">
                  <a:extLst>
                    <a:ext uri="{9D8B030D-6E8A-4147-A177-3AD203B41FA5}">
                      <a16:colId xmlns:a16="http://schemas.microsoft.com/office/drawing/2014/main" val="1268025310"/>
                    </a:ext>
                  </a:extLst>
                </a:gridCol>
                <a:gridCol w="1971675">
                  <a:extLst>
                    <a:ext uri="{9D8B030D-6E8A-4147-A177-3AD203B41FA5}">
                      <a16:colId xmlns:a16="http://schemas.microsoft.com/office/drawing/2014/main" val="1033362658"/>
                    </a:ext>
                  </a:extLst>
                </a:gridCol>
                <a:gridCol w="1971675">
                  <a:extLst>
                    <a:ext uri="{9D8B030D-6E8A-4147-A177-3AD203B41FA5}">
                      <a16:colId xmlns:a16="http://schemas.microsoft.com/office/drawing/2014/main" val="3954739320"/>
                    </a:ext>
                  </a:extLst>
                </a:gridCol>
              </a:tblGrid>
              <a:tr h="370840">
                <a:tc>
                  <a:txBody>
                    <a:bodyPr/>
                    <a:lstStyle/>
                    <a:p>
                      <a:r>
                        <a:rPr lang="en-US" dirty="0"/>
                        <a:t>Grantee</a:t>
                      </a:r>
                    </a:p>
                  </a:txBody>
                  <a:tcPr/>
                </a:tc>
                <a:tc>
                  <a:txBody>
                    <a:bodyPr/>
                    <a:lstStyle/>
                    <a:p>
                      <a:r>
                        <a:rPr lang="en-US" dirty="0"/>
                        <a:t>County</a:t>
                      </a:r>
                    </a:p>
                  </a:txBody>
                  <a:tcPr/>
                </a:tc>
                <a:tc>
                  <a:txBody>
                    <a:bodyPr/>
                    <a:lstStyle/>
                    <a:p>
                      <a:r>
                        <a:rPr lang="en-US" dirty="0"/>
                        <a:t>Project Type</a:t>
                      </a:r>
                    </a:p>
                  </a:txBody>
                  <a:tcPr/>
                </a:tc>
                <a:tc>
                  <a:txBody>
                    <a:bodyPr/>
                    <a:lstStyle/>
                    <a:p>
                      <a:r>
                        <a:rPr lang="en-US" dirty="0"/>
                        <a:t>Amount</a:t>
                      </a:r>
                    </a:p>
                  </a:txBody>
                  <a:tcPr/>
                </a:tc>
                <a:extLst>
                  <a:ext uri="{0D108BD9-81ED-4DB2-BD59-A6C34878D82A}">
                    <a16:rowId xmlns:a16="http://schemas.microsoft.com/office/drawing/2014/main" val="2920877842"/>
                  </a:ext>
                </a:extLst>
              </a:tr>
              <a:tr h="370840">
                <a:tc>
                  <a:txBody>
                    <a:bodyPr/>
                    <a:lstStyle/>
                    <a:p>
                      <a:r>
                        <a:rPr lang="en-US" dirty="0"/>
                        <a:t>Town of Stanley</a:t>
                      </a:r>
                    </a:p>
                  </a:txBody>
                  <a:tcPr/>
                </a:tc>
                <a:tc>
                  <a:txBody>
                    <a:bodyPr/>
                    <a:lstStyle/>
                    <a:p>
                      <a:r>
                        <a:rPr lang="en-US" dirty="0"/>
                        <a:t>Gaston</a:t>
                      </a:r>
                    </a:p>
                  </a:txBody>
                  <a:tcPr/>
                </a:tc>
                <a:tc>
                  <a:txBody>
                    <a:bodyPr/>
                    <a:lstStyle/>
                    <a:p>
                      <a:r>
                        <a:rPr lang="en-US" dirty="0"/>
                        <a:t>Sewer line rehab</a:t>
                      </a:r>
                    </a:p>
                  </a:txBody>
                  <a:tcPr/>
                </a:tc>
                <a:tc>
                  <a:txBody>
                    <a:bodyPr/>
                    <a:lstStyle/>
                    <a:p>
                      <a:r>
                        <a:rPr lang="en-US" dirty="0"/>
                        <a:t>$2,000,000</a:t>
                      </a:r>
                    </a:p>
                  </a:txBody>
                  <a:tcPr/>
                </a:tc>
                <a:extLst>
                  <a:ext uri="{0D108BD9-81ED-4DB2-BD59-A6C34878D82A}">
                    <a16:rowId xmlns:a16="http://schemas.microsoft.com/office/drawing/2014/main" val="4016041949"/>
                  </a:ext>
                </a:extLst>
              </a:tr>
              <a:tr h="370840">
                <a:tc>
                  <a:txBody>
                    <a:bodyPr/>
                    <a:lstStyle/>
                    <a:p>
                      <a:r>
                        <a:rPr lang="en-US" dirty="0"/>
                        <a:t>Town of Siler City</a:t>
                      </a:r>
                    </a:p>
                  </a:txBody>
                  <a:tcPr/>
                </a:tc>
                <a:tc>
                  <a:txBody>
                    <a:bodyPr/>
                    <a:lstStyle/>
                    <a:p>
                      <a:r>
                        <a:rPr lang="en-US" dirty="0"/>
                        <a:t>Chatham</a:t>
                      </a:r>
                    </a:p>
                  </a:txBody>
                  <a:tcPr/>
                </a:tc>
                <a:tc>
                  <a:txBody>
                    <a:bodyPr/>
                    <a:lstStyle/>
                    <a:p>
                      <a:r>
                        <a:rPr lang="en-US" dirty="0"/>
                        <a:t>Sewer line rehab</a:t>
                      </a:r>
                    </a:p>
                  </a:txBody>
                  <a:tcPr/>
                </a:tc>
                <a:tc>
                  <a:txBody>
                    <a:bodyPr/>
                    <a:lstStyle/>
                    <a:p>
                      <a:r>
                        <a:rPr lang="en-US" dirty="0"/>
                        <a:t>$2,000,000</a:t>
                      </a:r>
                    </a:p>
                  </a:txBody>
                  <a:tcPr/>
                </a:tc>
                <a:extLst>
                  <a:ext uri="{0D108BD9-81ED-4DB2-BD59-A6C34878D82A}">
                    <a16:rowId xmlns:a16="http://schemas.microsoft.com/office/drawing/2014/main" val="1948962236"/>
                  </a:ext>
                </a:extLst>
              </a:tr>
              <a:tr h="370840">
                <a:tc>
                  <a:txBody>
                    <a:bodyPr/>
                    <a:lstStyle/>
                    <a:p>
                      <a:r>
                        <a:rPr lang="en-US" dirty="0"/>
                        <a:t>Town of Yanceyville</a:t>
                      </a:r>
                    </a:p>
                  </a:txBody>
                  <a:tcPr/>
                </a:tc>
                <a:tc>
                  <a:txBody>
                    <a:bodyPr/>
                    <a:lstStyle/>
                    <a:p>
                      <a:r>
                        <a:rPr lang="en-US" dirty="0"/>
                        <a:t>Caswell</a:t>
                      </a:r>
                    </a:p>
                  </a:txBody>
                  <a:tcPr/>
                </a:tc>
                <a:tc>
                  <a:txBody>
                    <a:bodyPr/>
                    <a:lstStyle/>
                    <a:p>
                      <a:r>
                        <a:rPr lang="en-US" dirty="0"/>
                        <a:t>WWTP rehab</a:t>
                      </a:r>
                    </a:p>
                  </a:txBody>
                  <a:tcPr/>
                </a:tc>
                <a:tc>
                  <a:txBody>
                    <a:bodyPr/>
                    <a:lstStyle/>
                    <a:p>
                      <a:r>
                        <a:rPr lang="en-US" dirty="0"/>
                        <a:t>$2,000,000</a:t>
                      </a:r>
                    </a:p>
                  </a:txBody>
                  <a:tcPr/>
                </a:tc>
                <a:extLst>
                  <a:ext uri="{0D108BD9-81ED-4DB2-BD59-A6C34878D82A}">
                    <a16:rowId xmlns:a16="http://schemas.microsoft.com/office/drawing/2014/main" val="569260781"/>
                  </a:ext>
                </a:extLst>
              </a:tr>
              <a:tr h="370840">
                <a:tc>
                  <a:txBody>
                    <a:bodyPr/>
                    <a:lstStyle/>
                    <a:p>
                      <a:r>
                        <a:rPr lang="en-US" dirty="0"/>
                        <a:t>Town of Saratoga</a:t>
                      </a:r>
                    </a:p>
                  </a:txBody>
                  <a:tcPr/>
                </a:tc>
                <a:tc>
                  <a:txBody>
                    <a:bodyPr/>
                    <a:lstStyle/>
                    <a:p>
                      <a:r>
                        <a:rPr lang="en-US" dirty="0"/>
                        <a:t>Wilson</a:t>
                      </a:r>
                    </a:p>
                  </a:txBody>
                  <a:tcPr/>
                </a:tc>
                <a:tc>
                  <a:txBody>
                    <a:bodyPr/>
                    <a:lstStyle/>
                    <a:p>
                      <a:r>
                        <a:rPr lang="en-US" dirty="0"/>
                        <a:t>Connect 24 homes to sewer</a:t>
                      </a:r>
                    </a:p>
                  </a:txBody>
                  <a:tcPr/>
                </a:tc>
                <a:tc>
                  <a:txBody>
                    <a:bodyPr/>
                    <a:lstStyle/>
                    <a:p>
                      <a:r>
                        <a:rPr lang="en-US" dirty="0"/>
                        <a:t>$856,055</a:t>
                      </a:r>
                    </a:p>
                  </a:txBody>
                  <a:tcPr/>
                </a:tc>
                <a:extLst>
                  <a:ext uri="{0D108BD9-81ED-4DB2-BD59-A6C34878D82A}">
                    <a16:rowId xmlns:a16="http://schemas.microsoft.com/office/drawing/2014/main" val="3867144322"/>
                  </a:ext>
                </a:extLst>
              </a:tr>
              <a:tr h="370840">
                <a:tc>
                  <a:txBody>
                    <a:bodyPr/>
                    <a:lstStyle/>
                    <a:p>
                      <a:r>
                        <a:rPr lang="en-US" dirty="0"/>
                        <a:t>Greene County</a:t>
                      </a:r>
                    </a:p>
                  </a:txBody>
                  <a:tcPr/>
                </a:tc>
                <a:tc>
                  <a:txBody>
                    <a:bodyPr/>
                    <a:lstStyle/>
                    <a:p>
                      <a:r>
                        <a:rPr lang="en-US" dirty="0"/>
                        <a:t>Greene </a:t>
                      </a:r>
                    </a:p>
                  </a:txBody>
                  <a:tcPr/>
                </a:tc>
                <a:tc>
                  <a:txBody>
                    <a:bodyPr/>
                    <a:lstStyle/>
                    <a:p>
                      <a:r>
                        <a:rPr lang="en-US" dirty="0"/>
                        <a:t>Connect 22 homes to sewer</a:t>
                      </a:r>
                    </a:p>
                  </a:txBody>
                  <a:tcPr/>
                </a:tc>
                <a:tc>
                  <a:txBody>
                    <a:bodyPr/>
                    <a:lstStyle/>
                    <a:p>
                      <a:r>
                        <a:rPr lang="en-US" dirty="0"/>
                        <a:t>$2,000,000</a:t>
                      </a:r>
                    </a:p>
                  </a:txBody>
                  <a:tcPr/>
                </a:tc>
                <a:extLst>
                  <a:ext uri="{0D108BD9-81ED-4DB2-BD59-A6C34878D82A}">
                    <a16:rowId xmlns:a16="http://schemas.microsoft.com/office/drawing/2014/main" val="1583509988"/>
                  </a:ext>
                </a:extLst>
              </a:tr>
              <a:tr h="370840">
                <a:tc>
                  <a:txBody>
                    <a:bodyPr/>
                    <a:lstStyle/>
                    <a:p>
                      <a:r>
                        <a:rPr lang="en-US" dirty="0"/>
                        <a:t>Town of Robbins</a:t>
                      </a:r>
                    </a:p>
                  </a:txBody>
                  <a:tcPr/>
                </a:tc>
                <a:tc>
                  <a:txBody>
                    <a:bodyPr/>
                    <a:lstStyle/>
                    <a:p>
                      <a:r>
                        <a:rPr lang="en-US" dirty="0"/>
                        <a:t>Moore</a:t>
                      </a:r>
                    </a:p>
                  </a:txBody>
                  <a:tcPr/>
                </a:tc>
                <a:tc>
                  <a:txBody>
                    <a:bodyPr/>
                    <a:lstStyle/>
                    <a:p>
                      <a:r>
                        <a:rPr lang="en-US" dirty="0"/>
                        <a:t>Water line rehab</a:t>
                      </a:r>
                    </a:p>
                  </a:txBody>
                  <a:tcPr/>
                </a:tc>
                <a:tc>
                  <a:txBody>
                    <a:bodyPr/>
                    <a:lstStyle/>
                    <a:p>
                      <a:r>
                        <a:rPr lang="en-US" dirty="0"/>
                        <a:t>$2,000,000</a:t>
                      </a:r>
                    </a:p>
                  </a:txBody>
                  <a:tcPr/>
                </a:tc>
                <a:extLst>
                  <a:ext uri="{0D108BD9-81ED-4DB2-BD59-A6C34878D82A}">
                    <a16:rowId xmlns:a16="http://schemas.microsoft.com/office/drawing/2014/main" val="3713146107"/>
                  </a:ext>
                </a:extLst>
              </a:tr>
              <a:tr h="370840">
                <a:tc>
                  <a:txBody>
                    <a:bodyPr/>
                    <a:lstStyle/>
                    <a:p>
                      <a:r>
                        <a:rPr lang="en-US" dirty="0"/>
                        <a:t>Burke County</a:t>
                      </a:r>
                    </a:p>
                  </a:txBody>
                  <a:tcPr/>
                </a:tc>
                <a:tc>
                  <a:txBody>
                    <a:bodyPr/>
                    <a:lstStyle/>
                    <a:p>
                      <a:r>
                        <a:rPr lang="en-US" dirty="0"/>
                        <a:t>Burke</a:t>
                      </a:r>
                    </a:p>
                  </a:txBody>
                  <a:tcPr/>
                </a:tc>
                <a:tc>
                  <a:txBody>
                    <a:bodyPr/>
                    <a:lstStyle/>
                    <a:p>
                      <a:r>
                        <a:rPr lang="en-US" dirty="0"/>
                        <a:t>Connect 41 homes to drinking water</a:t>
                      </a:r>
                    </a:p>
                  </a:txBody>
                  <a:tcPr/>
                </a:tc>
                <a:tc>
                  <a:txBody>
                    <a:bodyPr/>
                    <a:lstStyle/>
                    <a:p>
                      <a:r>
                        <a:rPr lang="en-US" dirty="0"/>
                        <a:t>$2,000,000</a:t>
                      </a:r>
                    </a:p>
                  </a:txBody>
                  <a:tcPr/>
                </a:tc>
                <a:extLst>
                  <a:ext uri="{0D108BD9-81ED-4DB2-BD59-A6C34878D82A}">
                    <a16:rowId xmlns:a16="http://schemas.microsoft.com/office/drawing/2014/main" val="3378725077"/>
                  </a:ext>
                </a:extLst>
              </a:tr>
              <a:tr h="370840">
                <a:tc>
                  <a:txBody>
                    <a:bodyPr/>
                    <a:lstStyle/>
                    <a:p>
                      <a:r>
                        <a:rPr lang="en-US" dirty="0"/>
                        <a:t>Town of Murphy</a:t>
                      </a:r>
                    </a:p>
                  </a:txBody>
                  <a:tcPr/>
                </a:tc>
                <a:tc>
                  <a:txBody>
                    <a:bodyPr/>
                    <a:lstStyle/>
                    <a:p>
                      <a:r>
                        <a:rPr lang="en-US" dirty="0"/>
                        <a:t>Cherokee</a:t>
                      </a:r>
                    </a:p>
                  </a:txBody>
                  <a:tcPr/>
                </a:tc>
                <a:tc>
                  <a:txBody>
                    <a:bodyPr/>
                    <a:lstStyle/>
                    <a:p>
                      <a:r>
                        <a:rPr lang="en-US" dirty="0"/>
                        <a:t>Water and sewer line rehab</a:t>
                      </a:r>
                    </a:p>
                  </a:txBody>
                  <a:tcPr/>
                </a:tc>
                <a:tc>
                  <a:txBody>
                    <a:bodyPr/>
                    <a:lstStyle/>
                    <a:p>
                      <a:r>
                        <a:rPr lang="en-US" dirty="0"/>
                        <a:t>$2,000,000</a:t>
                      </a:r>
                    </a:p>
                  </a:txBody>
                  <a:tcPr/>
                </a:tc>
                <a:extLst>
                  <a:ext uri="{0D108BD9-81ED-4DB2-BD59-A6C34878D82A}">
                    <a16:rowId xmlns:a16="http://schemas.microsoft.com/office/drawing/2014/main" val="3319577730"/>
                  </a:ext>
                </a:extLst>
              </a:tr>
              <a:tr h="370840">
                <a:tc>
                  <a:txBody>
                    <a:bodyPr/>
                    <a:lstStyle/>
                    <a:p>
                      <a:r>
                        <a:rPr lang="en-US" dirty="0"/>
                        <a:t>Town of Faison</a:t>
                      </a:r>
                    </a:p>
                  </a:txBody>
                  <a:tcPr/>
                </a:tc>
                <a:tc>
                  <a:txBody>
                    <a:bodyPr/>
                    <a:lstStyle/>
                    <a:p>
                      <a:r>
                        <a:rPr lang="en-US" dirty="0"/>
                        <a:t>Duplin</a:t>
                      </a:r>
                    </a:p>
                  </a:txBody>
                  <a:tcPr/>
                </a:tc>
                <a:tc>
                  <a:txBody>
                    <a:bodyPr/>
                    <a:lstStyle/>
                    <a:p>
                      <a:r>
                        <a:rPr lang="en-US" dirty="0"/>
                        <a:t>Sewer line rehab</a:t>
                      </a:r>
                    </a:p>
                  </a:txBody>
                  <a:tcPr/>
                </a:tc>
                <a:tc>
                  <a:txBody>
                    <a:bodyPr/>
                    <a:lstStyle/>
                    <a:p>
                      <a:r>
                        <a:rPr lang="en-US" dirty="0"/>
                        <a:t>$498,485</a:t>
                      </a:r>
                    </a:p>
                  </a:txBody>
                  <a:tcPr/>
                </a:tc>
                <a:extLst>
                  <a:ext uri="{0D108BD9-81ED-4DB2-BD59-A6C34878D82A}">
                    <a16:rowId xmlns:a16="http://schemas.microsoft.com/office/drawing/2014/main" val="2751866106"/>
                  </a:ext>
                </a:extLst>
              </a:tr>
              <a:tr h="370840">
                <a:tc>
                  <a:txBody>
                    <a:bodyPr/>
                    <a:lstStyle/>
                    <a:p>
                      <a:endParaRPr lang="en-US" dirty="0"/>
                    </a:p>
                  </a:txBody>
                  <a:tcPr/>
                </a:tc>
                <a:tc>
                  <a:txBody>
                    <a:bodyPr/>
                    <a:lstStyle/>
                    <a:p>
                      <a:endParaRPr lang="en-US" dirty="0"/>
                    </a:p>
                  </a:txBody>
                  <a:tcPr/>
                </a:tc>
                <a:tc>
                  <a:txBody>
                    <a:bodyPr/>
                    <a:lstStyle/>
                    <a:p>
                      <a:r>
                        <a:rPr lang="en-US" dirty="0"/>
                        <a:t>TOTAL</a:t>
                      </a:r>
                    </a:p>
                  </a:txBody>
                  <a:tcPr/>
                </a:tc>
                <a:tc>
                  <a:txBody>
                    <a:bodyPr/>
                    <a:lstStyle/>
                    <a:p>
                      <a:r>
                        <a:rPr lang="en-US" dirty="0"/>
                        <a:t>$26,969,014</a:t>
                      </a:r>
                    </a:p>
                  </a:txBody>
                  <a:tcPr/>
                </a:tc>
                <a:extLst>
                  <a:ext uri="{0D108BD9-81ED-4DB2-BD59-A6C34878D82A}">
                    <a16:rowId xmlns:a16="http://schemas.microsoft.com/office/drawing/2014/main" val="2046031292"/>
                  </a:ext>
                </a:extLst>
              </a:tr>
            </a:tbl>
          </a:graphicData>
        </a:graphic>
      </p:graphicFrame>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a:p>
        </p:txBody>
      </p:sp>
    </p:spTree>
    <p:extLst>
      <p:ext uri="{BB962C8B-B14F-4D97-AF65-F5344CB8AC3E}">
        <p14:creationId xmlns:p14="http://schemas.microsoft.com/office/powerpoint/2010/main" val="86301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Out of the Master Plan</a:t>
            </a:r>
          </a:p>
        </p:txBody>
      </p:sp>
      <p:sp>
        <p:nvSpPr>
          <p:cNvPr id="3" name="Content Placeholder 2"/>
          <p:cNvSpPr>
            <a:spLocks noGrp="1"/>
          </p:cNvSpPr>
          <p:nvPr>
            <p:ph idx="1"/>
          </p:nvPr>
        </p:nvSpPr>
        <p:spPr/>
        <p:txBody>
          <a:bodyPr/>
          <a:lstStyle/>
          <a:p>
            <a:r>
              <a:rPr lang="en-US" dirty="0"/>
              <a:t>“Develop a master plan to meet the State's water infrastructure needs” – one of the tasks of the State Water Infrastructure Authority</a:t>
            </a:r>
          </a:p>
          <a:p>
            <a:endParaRPr lang="en-US" dirty="0"/>
          </a:p>
          <a:p>
            <a:r>
              <a:rPr lang="en-US" dirty="0"/>
              <a:t>Master Plan is a roadmap for future water infrastructure funding, management, and education of local government leaders regarding their responsibilities for both fiscal and public/environmental health</a:t>
            </a:r>
          </a:p>
          <a:p>
            <a:endParaRPr lang="en-US" dirty="0"/>
          </a:p>
          <a:p>
            <a:r>
              <a:rPr lang="en-US" dirty="0"/>
              <a:t>Assesses state-wide needs in water infrastructure ($17B-$26B over the next 20 years, or $0.9B-$1.3B per year)</a:t>
            </a:r>
          </a:p>
          <a:p>
            <a:endParaRPr lang="en-US" dirty="0"/>
          </a:p>
          <a:p>
            <a:r>
              <a:rPr lang="en-US" dirty="0"/>
              <a:t>Provides information and resources for local governments to use in managing and financing their water and wastewater systems</a:t>
            </a:r>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a:p>
        </p:txBody>
      </p:sp>
    </p:spTree>
    <p:extLst>
      <p:ext uri="{BB962C8B-B14F-4D97-AF65-F5344CB8AC3E}">
        <p14:creationId xmlns:p14="http://schemas.microsoft.com/office/powerpoint/2010/main" val="2790602563"/>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DA Conference 2017.potx" id="{B696B231-F6B8-45F2-9683-B2A3DFD1A843}" vid="{6D236FD3-2DDB-4356-B727-65D7A6FAB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NCCDA Conference 2017</Template>
  <TotalTime>1</TotalTime>
  <Words>1637</Words>
  <Application>Microsoft Office PowerPoint</Application>
  <PresentationFormat>On-screen Show (4:3)</PresentationFormat>
  <Paragraphs>332</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2_Office Theme</vt:lpstr>
      <vt:lpstr> </vt:lpstr>
      <vt:lpstr>Context:  General Assembly Legislation in 2013</vt:lpstr>
      <vt:lpstr>Some of the State Water Infrastructure Authority’s Tasks</vt:lpstr>
      <vt:lpstr>Water Infrastructure Funding Programs</vt:lpstr>
      <vt:lpstr>What Has Happened in the Last Year?</vt:lpstr>
      <vt:lpstr>Summary of January 2017 Funding Decisions </vt:lpstr>
      <vt:lpstr>CDBG-Infrastructure Awards, January 2017</vt:lpstr>
      <vt:lpstr>CDBG-Infrastructure Awards, January 2017</vt:lpstr>
      <vt:lpstr>Roll Out of the Master Plan</vt:lpstr>
      <vt:lpstr>Master Plan Vision</vt:lpstr>
      <vt:lpstr>Master Plan Take-Aways</vt:lpstr>
      <vt:lpstr>Master Plan Take-Aways</vt:lpstr>
      <vt:lpstr>    Division of Water Infrastructure http://portal.ncdenr.org/web/wi/home  State Water Infrastructure Authority http://portal.ncdenr.org/web/wi/authority </vt:lpstr>
      <vt:lpstr>New Funding</vt:lpstr>
      <vt:lpstr>School Infrastructure Funding</vt:lpstr>
      <vt:lpstr>School Infrastructure Funding</vt:lpstr>
      <vt:lpstr>September Applications</vt:lpstr>
      <vt:lpstr>Available Funding for September</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RICHARD FUQUA</dc:creator>
  <cp:lastModifiedBy>RICHARD FUQUA</cp:lastModifiedBy>
  <cp:revision>1</cp:revision>
  <cp:lastPrinted>2015-10-26T15:10:10Z</cp:lastPrinted>
  <dcterms:created xsi:type="dcterms:W3CDTF">2017-05-24T17:24:19Z</dcterms:created>
  <dcterms:modified xsi:type="dcterms:W3CDTF">2017-05-24T17:25:53Z</dcterms:modified>
</cp:coreProperties>
</file>