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6" r:id="rId3"/>
    <p:sldId id="257" r:id="rId4"/>
    <p:sldId id="259" r:id="rId5"/>
    <p:sldId id="260" r:id="rId6"/>
    <p:sldId id="261" r:id="rId7"/>
    <p:sldId id="263" r:id="rId8"/>
    <p:sldId id="258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61103C-C21D-4723-B805-06029E66C8F7}">
          <p14:sldIdLst>
            <p14:sldId id="266"/>
            <p14:sldId id="256"/>
            <p14:sldId id="257"/>
            <p14:sldId id="259"/>
            <p14:sldId id="260"/>
            <p14:sldId id="261"/>
            <p14:sldId id="263"/>
            <p14:sldId id="258"/>
            <p14:sldId id="262"/>
            <p14:sldId id="264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9115E-E814-41C2-8786-A09E145FC0D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AC110-C7C6-42B3-A329-76ADAA0E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2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AC110-C7C6-42B3-A329-76ADAA0E8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8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3.png@01D2132D.F46FCF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920" y="2868930"/>
            <a:ext cx="3566160" cy="1120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qual_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7" y="5208032"/>
            <a:ext cx="390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55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Non-Occupant Co-borrower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140866"/>
              </p:ext>
            </p:extLst>
          </p:nvPr>
        </p:nvGraphicFramePr>
        <p:xfrm>
          <a:off x="533400" y="1524000"/>
          <a:ext cx="81835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</a:t>
                      </a:r>
                      <a:r>
                        <a:rPr lang="en-US" baseline="0" dirty="0"/>
                        <a:t> 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Allowed – income included in income limit</a:t>
                      </a:r>
                      <a:r>
                        <a:rPr lang="en-US" baseline="0" dirty="0"/>
                        <a:t> for qualifying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  <a:r>
                        <a:rPr lang="en-US" baseline="0" dirty="0"/>
                        <a:t> allowed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95300" y="3474720"/>
            <a:ext cx="8183880" cy="8229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Homebuyer Education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148143"/>
              </p:ext>
            </p:extLst>
          </p:nvPr>
        </p:nvGraphicFramePr>
        <p:xfrm>
          <a:off x="495300" y="4419600"/>
          <a:ext cx="818356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</a:t>
                      </a:r>
                      <a:r>
                        <a:rPr lang="en-US" baseline="0" dirty="0"/>
                        <a:t> 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562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allow education to be completed through MI companies</a:t>
            </a:r>
          </a:p>
        </p:txBody>
      </p:sp>
    </p:spTree>
    <p:extLst>
      <p:ext uri="{BB962C8B-B14F-4D97-AF65-F5344CB8AC3E}">
        <p14:creationId xmlns:p14="http://schemas.microsoft.com/office/powerpoint/2010/main" val="1670910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57200"/>
            <a:ext cx="8183880" cy="746760"/>
          </a:xfrm>
        </p:spPr>
        <p:txBody>
          <a:bodyPr/>
          <a:lstStyle/>
          <a:p>
            <a:pPr algn="ctr"/>
            <a:r>
              <a:rPr lang="en-US" dirty="0"/>
              <a:t>Payment Comparison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56128"/>
              </p:ext>
            </p:extLst>
          </p:nvPr>
        </p:nvGraphicFramePr>
        <p:xfrm>
          <a:off x="480218" y="1295400"/>
          <a:ext cx="818356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Loan </a:t>
                      </a:r>
                      <a:r>
                        <a:rPr lang="en-US" dirty="0" err="1"/>
                        <a:t>Amt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$121,250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$126,262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4.625%      (APR 5.497%)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5.25%</a:t>
                      </a:r>
                    </a:p>
                    <a:p>
                      <a:pPr algn="ctr"/>
                      <a:r>
                        <a:rPr lang="en-US" dirty="0"/>
                        <a:t>(APR 5.392%)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3.625%</a:t>
                      </a:r>
                    </a:p>
                    <a:p>
                      <a:pPr algn="ctr"/>
                      <a:r>
                        <a:rPr lang="en-US" dirty="0"/>
                        <a:t>(APR 4.187%)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 &amp;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$623.39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$690.25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$575.82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Mortgage 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$99.02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$36.51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$864.08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$831.92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$754.00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876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Scenario is based on purchase price of $125,000 on 30 yr fixed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Credit score of 680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Payments based on rate as of 5/22/2017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Guarantee fee financed</a:t>
            </a:r>
          </a:p>
        </p:txBody>
      </p:sp>
    </p:spTree>
    <p:extLst>
      <p:ext uri="{BB962C8B-B14F-4D97-AF65-F5344CB8AC3E}">
        <p14:creationId xmlns:p14="http://schemas.microsoft.com/office/powerpoint/2010/main" val="595427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96" y="1898172"/>
            <a:ext cx="5833872" cy="169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7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828800"/>
          </a:xfrm>
        </p:spPr>
        <p:txBody>
          <a:bodyPr/>
          <a:lstStyle/>
          <a:p>
            <a:r>
              <a:rPr lang="en-US" dirty="0"/>
              <a:t>Low Down Payment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Comparison of NC Housing Conventional, Community Opportunity and USDA Loan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Down Payment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474636"/>
              </p:ext>
            </p:extLst>
          </p:nvPr>
        </p:nvGraphicFramePr>
        <p:xfrm>
          <a:off x="457200" y="1691640"/>
          <a:ext cx="818356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</a:t>
                      </a:r>
                      <a:r>
                        <a:rPr lang="en-US" baseline="0" dirty="0"/>
                        <a:t> 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326707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Credit Score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49755"/>
              </p:ext>
            </p:extLst>
          </p:nvPr>
        </p:nvGraphicFramePr>
        <p:xfrm>
          <a:off x="457200" y="3913406"/>
          <a:ext cx="818356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</a:t>
                      </a:r>
                      <a:r>
                        <a:rPr lang="en-US" baseline="0" dirty="0"/>
                        <a:t> 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0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Income Limits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937787"/>
              </p:ext>
            </p:extLst>
          </p:nvPr>
        </p:nvGraphicFramePr>
        <p:xfrm>
          <a:off x="457200" y="1600200"/>
          <a:ext cx="818356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</a:t>
                      </a:r>
                      <a:r>
                        <a:rPr lang="en-US" baseline="0" dirty="0"/>
                        <a:t> Housing 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$87,500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 HUD for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 on county and family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Qualifying</a:t>
                      </a:r>
                      <a:r>
                        <a:rPr lang="en-US" baseline="0" dirty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Household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Household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774421"/>
              </p:ext>
            </p:extLst>
          </p:nvPr>
        </p:nvGraphicFramePr>
        <p:xfrm>
          <a:off x="457518" y="4572000"/>
          <a:ext cx="818356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 housing</a:t>
                      </a:r>
                    </a:p>
                    <a:p>
                      <a:pPr algn="ctr"/>
                      <a:r>
                        <a:rPr lang="en-US" dirty="0"/>
                        <a:t>41%</a:t>
                      </a:r>
                      <a:r>
                        <a:rPr lang="en-US" baseline="0" dirty="0"/>
                        <a:t> 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/>
              <a:t>Maximum Debt-to-income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Terms available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192842"/>
              </p:ext>
            </p:extLst>
          </p:nvPr>
        </p:nvGraphicFramePr>
        <p:xfrm>
          <a:off x="457200" y="1676400"/>
          <a:ext cx="818356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year 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30, 25, 20, 15, 10 year fixed; 5/1</a:t>
                      </a:r>
                      <a:r>
                        <a:rPr lang="en-US" baseline="0" dirty="0"/>
                        <a:t> ARM, 7/1 ARM, 10/1 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year 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352800"/>
            <a:ext cx="8183880" cy="97536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Example of Rates for 30 year fixed </a:t>
            </a:r>
            <a:r>
              <a:rPr lang="en-US" sz="1700" dirty="0"/>
              <a:t>(as of 5/22/2017)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10926"/>
              </p:ext>
            </p:extLst>
          </p:nvPr>
        </p:nvGraphicFramePr>
        <p:xfrm>
          <a:off x="457200" y="4495800"/>
          <a:ext cx="81835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 (with 3% DPA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4.625%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(APR 5.497%)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(APR 5.392%)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3.625%</a:t>
                      </a:r>
                    </a:p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/>
                        <a:t>APR 4.187%)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59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Eligible Property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26136"/>
              </p:ext>
            </p:extLst>
          </p:nvPr>
        </p:nvGraphicFramePr>
        <p:xfrm>
          <a:off x="533400" y="1600200"/>
          <a:ext cx="818356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</a:t>
                      </a:r>
                      <a:r>
                        <a:rPr lang="en-US" baseline="0" dirty="0"/>
                        <a:t> 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1 unit</a:t>
                      </a:r>
                      <a:r>
                        <a:rPr lang="en-US" baseline="0" dirty="0"/>
                        <a:t>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Detached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Condos meeting Fannie Mae Full Review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Townhomes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1 unit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Detached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Condos meeting Fannie</a:t>
                      </a:r>
                      <a:r>
                        <a:rPr lang="en-US" baseline="0" dirty="0"/>
                        <a:t> Mae Limited Review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Townhomes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1</a:t>
                      </a:r>
                      <a:r>
                        <a:rPr lang="en-US" baseline="0" dirty="0"/>
                        <a:t> unit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Detached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Townhomes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24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Employment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498223"/>
              </p:ext>
            </p:extLst>
          </p:nvPr>
        </p:nvGraphicFramePr>
        <p:xfrm>
          <a:off x="533400" y="1600200"/>
          <a:ext cx="81835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year work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years continuous</a:t>
                      </a:r>
                      <a:r>
                        <a:rPr lang="en-US" baseline="0" dirty="0"/>
                        <a:t> or 1 year of school and 1 year of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years work history or 1 year of school and 1 year of employment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5052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Own Other Property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559463"/>
              </p:ext>
            </p:extLst>
          </p:nvPr>
        </p:nvGraphicFramePr>
        <p:xfrm>
          <a:off x="495618" y="4556760"/>
          <a:ext cx="818356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Maybe</a:t>
                      </a:r>
                      <a:r>
                        <a:rPr lang="en-US" baseline="0" dirty="0"/>
                        <a:t> - situational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31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Mortgage Insurance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656480"/>
              </p:ext>
            </p:extLst>
          </p:nvPr>
        </p:nvGraphicFramePr>
        <p:xfrm>
          <a:off x="457200" y="1676400"/>
          <a:ext cx="818356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</a:t>
                      </a:r>
                      <a:r>
                        <a:rPr lang="en-US" baseline="0" dirty="0"/>
                        <a:t> Housing 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</a:t>
                      </a:r>
                      <a:r>
                        <a:rPr lang="en-US" baseline="0" dirty="0"/>
                        <a:t> Front or Guarantee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Monthly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029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Mortgage insurance on NC Housing Conventional varies based on factors such as credit score, DTI, etc.</a:t>
            </a:r>
          </a:p>
        </p:txBody>
      </p:sp>
    </p:spTree>
    <p:extLst>
      <p:ext uri="{BB962C8B-B14F-4D97-AF65-F5344CB8AC3E}">
        <p14:creationId xmlns:p14="http://schemas.microsoft.com/office/powerpoint/2010/main" val="95272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Seller Contributions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001493"/>
              </p:ext>
            </p:extLst>
          </p:nvPr>
        </p:nvGraphicFramePr>
        <p:xfrm>
          <a:off x="457200" y="1600200"/>
          <a:ext cx="818356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 of purchase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 of purchase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8194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Gifts allowed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93437"/>
              </p:ext>
            </p:extLst>
          </p:nvPr>
        </p:nvGraphicFramePr>
        <p:xfrm>
          <a:off x="381000" y="4191000"/>
          <a:ext cx="818356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 Housing 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  <a:r>
                        <a:rPr lang="en-US" baseline="0" dirty="0"/>
                        <a:t> Opportunity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07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471</Words>
  <Application>Microsoft Office PowerPoint</Application>
  <PresentationFormat>On-screen Show (4:3)</PresentationFormat>
  <Paragraphs>161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 2</vt:lpstr>
      <vt:lpstr>Aspect</vt:lpstr>
      <vt:lpstr>PowerPoint Presentation</vt:lpstr>
      <vt:lpstr>Low Down Payment Options</vt:lpstr>
      <vt:lpstr>Down Payment</vt:lpstr>
      <vt:lpstr>Income Limits</vt:lpstr>
      <vt:lpstr>Terms available</vt:lpstr>
      <vt:lpstr>Eligible Property Types</vt:lpstr>
      <vt:lpstr>Employment</vt:lpstr>
      <vt:lpstr>Mortgage Insurance</vt:lpstr>
      <vt:lpstr>Seller Contributions</vt:lpstr>
      <vt:lpstr>Non-Occupant Co-borrower</vt:lpstr>
      <vt:lpstr>Payment Comparison</vt:lpstr>
      <vt:lpstr>PowerPoint Presentation</vt:lpstr>
    </vt:vector>
  </TitlesOfParts>
  <Company>Bank Certified Office 2010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Down Payment Options</dc:title>
  <dc:creator>22978</dc:creator>
  <cp:lastModifiedBy>RICHARD FUQUA</cp:lastModifiedBy>
  <cp:revision>13</cp:revision>
  <dcterms:created xsi:type="dcterms:W3CDTF">2017-05-22T12:09:39Z</dcterms:created>
  <dcterms:modified xsi:type="dcterms:W3CDTF">2017-05-26T12:06:54Z</dcterms:modified>
</cp:coreProperties>
</file>