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73" r:id="rId17"/>
    <p:sldId id="269" r:id="rId18"/>
    <p:sldId id="270" r:id="rId19"/>
    <p:sldId id="277" r:id="rId20"/>
    <p:sldId id="271" r:id="rId21"/>
    <p:sldId id="272" r:id="rId22"/>
    <p:sldId id="274" r:id="rId23"/>
    <p:sldId id="275" r:id="rId24"/>
    <p:sldId id="276" r:id="rId25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70" autoAdjust="0"/>
  </p:normalViewPr>
  <p:slideViewPr>
    <p:cSldViewPr showGuides="1">
      <p:cViewPr varScale="1">
        <p:scale>
          <a:sx n="84" d="100"/>
          <a:sy n="84" d="100"/>
        </p:scale>
        <p:origin x="125" y="67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5/25/2017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5/25/2017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5/25/2017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5/25/2017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Telling Your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/>
              <a:t>Reaching your audience and getting them to 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Audience Engaged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with a call to action</a:t>
            </a:r>
          </a:p>
          <a:p>
            <a:r>
              <a:rPr lang="en-US" dirty="0"/>
              <a:t>Provide information or links that make it easy for them to take action</a:t>
            </a:r>
          </a:p>
          <a:p>
            <a:r>
              <a:rPr lang="en-US" dirty="0"/>
              <a:t>Use images and infographics on social media, during presentations and in ongoing communication and link back to your report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144000" cy="990600"/>
          </a:xfrm>
        </p:spPr>
        <p:txBody>
          <a:bodyPr/>
          <a:lstStyle/>
          <a:p>
            <a:r>
              <a:rPr lang="en-US" dirty="0"/>
              <a:t>Social Media: Reinforcing Your Message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social media presence on calls to action</a:t>
            </a:r>
          </a:p>
          <a:p>
            <a:r>
              <a:rPr lang="en-US" dirty="0"/>
              <a:t>Social media provides easy ways to spread your message and allow your audience to share and engage in your call to action</a:t>
            </a:r>
          </a:p>
          <a:p>
            <a:r>
              <a:rPr lang="en-US" dirty="0"/>
              <a:t>…and, it’s free! </a:t>
            </a:r>
          </a:p>
        </p:txBody>
      </p:sp>
    </p:spTree>
    <p:extLst>
      <p:ext uri="{BB962C8B-B14F-4D97-AF65-F5344CB8AC3E}">
        <p14:creationId xmlns:p14="http://schemas.microsoft.com/office/powerpoint/2010/main" val="104594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Demographics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Twitter</a:t>
            </a:r>
          </a:p>
          <a:p>
            <a:pPr lvl="1"/>
            <a:r>
              <a:rPr lang="en-US" dirty="0"/>
              <a:t>Predominantly male</a:t>
            </a:r>
          </a:p>
          <a:p>
            <a:pPr lvl="1"/>
            <a:r>
              <a:rPr lang="en-US" dirty="0"/>
              <a:t>Mostly ages 18-29</a:t>
            </a:r>
          </a:p>
          <a:p>
            <a:pPr lvl="1"/>
            <a:r>
              <a:rPr lang="en-US" dirty="0"/>
              <a:t>Great place to reach Millennials, media and government officials</a:t>
            </a:r>
          </a:p>
          <a:p>
            <a:r>
              <a:rPr lang="en-US" dirty="0"/>
              <a:t>Facebook</a:t>
            </a:r>
          </a:p>
          <a:p>
            <a:pPr lvl="1"/>
            <a:r>
              <a:rPr lang="en-US" dirty="0"/>
              <a:t>Most popular social media network</a:t>
            </a:r>
          </a:p>
          <a:p>
            <a:pPr lvl="1"/>
            <a:r>
              <a:rPr lang="en-US" dirty="0"/>
              <a:t>Predominantly female </a:t>
            </a:r>
          </a:p>
          <a:p>
            <a:pPr lvl="1"/>
            <a:r>
              <a:rPr lang="en-US" dirty="0"/>
              <a:t>Best place to reach Millennials and Generation X</a:t>
            </a:r>
          </a:p>
          <a:p>
            <a:r>
              <a:rPr lang="en-US" dirty="0"/>
              <a:t>LinkedIn</a:t>
            </a:r>
          </a:p>
          <a:p>
            <a:pPr lvl="1"/>
            <a:r>
              <a:rPr lang="en-US" dirty="0"/>
              <a:t>Almost equal male and female</a:t>
            </a:r>
          </a:p>
          <a:p>
            <a:pPr lvl="1"/>
            <a:r>
              <a:rPr lang="en-US" dirty="0"/>
              <a:t>Users are slightly less likely to use other social media networks</a:t>
            </a:r>
          </a:p>
          <a:p>
            <a:pPr lvl="1"/>
            <a:r>
              <a:rPr lang="en-US" dirty="0"/>
              <a:t>45% of people making 75K or more annually use LinkedIn</a:t>
            </a:r>
          </a:p>
        </p:txBody>
      </p:sp>
    </p:spTree>
    <p:extLst>
      <p:ext uri="{BB962C8B-B14F-4D97-AF65-F5344CB8AC3E}">
        <p14:creationId xmlns:p14="http://schemas.microsoft.com/office/powerpoint/2010/main" val="9410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Media: Building Your Brand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Choose the right networks for your brand</a:t>
            </a:r>
          </a:p>
          <a:p>
            <a:r>
              <a:rPr lang="en-US" dirty="0"/>
              <a:t>Develop your voice and use it consistently</a:t>
            </a:r>
          </a:p>
          <a:p>
            <a:r>
              <a:rPr lang="en-US" dirty="0"/>
              <a:t>Use different strategies for your various social media networks</a:t>
            </a:r>
          </a:p>
          <a:p>
            <a:r>
              <a:rPr lang="en-US" dirty="0"/>
              <a:t>Post regularly to connect with influences and decision makers</a:t>
            </a:r>
          </a:p>
          <a:p>
            <a:r>
              <a:rPr lang="en-US" dirty="0"/>
              <a:t>Cross promote your profiles to build brand awareness</a:t>
            </a:r>
          </a:p>
        </p:txBody>
      </p:sp>
    </p:spTree>
    <p:extLst>
      <p:ext uri="{BB962C8B-B14F-4D97-AF65-F5344CB8AC3E}">
        <p14:creationId xmlns:p14="http://schemas.microsoft.com/office/powerpoint/2010/main" val="31818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Media: Increasing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voice on social media should be consistent with the voice of your brand</a:t>
            </a:r>
          </a:p>
          <a:p>
            <a:r>
              <a:rPr lang="en-US" dirty="0"/>
              <a:t>Social media is a great way to provide users with easy ways to interact with your brand and your message and provide easy-to-access calls to action</a:t>
            </a:r>
          </a:p>
          <a:p>
            <a:r>
              <a:rPr lang="en-US" dirty="0"/>
              <a:t>Social media makes your message accessible, sharable and interesting</a:t>
            </a:r>
          </a:p>
          <a:p>
            <a:r>
              <a:rPr lang="en-US" dirty="0"/>
              <a:t>Use multimedia to keep content fresh and exciting</a:t>
            </a:r>
          </a:p>
        </p:txBody>
      </p:sp>
    </p:spTree>
    <p:extLst>
      <p:ext uri="{BB962C8B-B14F-4D97-AF65-F5344CB8AC3E}">
        <p14:creationId xmlns:p14="http://schemas.microsoft.com/office/powerpoint/2010/main" val="34257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990600"/>
            <a:ext cx="8686801" cy="685800"/>
          </a:xfrm>
        </p:spPr>
        <p:txBody>
          <a:bodyPr/>
          <a:lstStyle/>
          <a:p>
            <a:r>
              <a:rPr lang="en-US" dirty="0"/>
              <a:t>Multimedia in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2438400"/>
            <a:ext cx="8686801" cy="2438400"/>
          </a:xfrm>
        </p:spPr>
        <p:txBody>
          <a:bodyPr/>
          <a:lstStyle/>
          <a:p>
            <a:r>
              <a:rPr lang="en-US" dirty="0"/>
              <a:t>Social media is a great place to expand your voice with multimedia </a:t>
            </a:r>
          </a:p>
          <a:p>
            <a:r>
              <a:rPr lang="en-US" dirty="0"/>
              <a:t>Infographics, photos and graphic elements can be used to illustrate your story</a:t>
            </a:r>
          </a:p>
          <a:p>
            <a:r>
              <a:rPr lang="en-US" dirty="0"/>
              <a:t>Post on events, trending news topics and more</a:t>
            </a:r>
          </a:p>
          <a:p>
            <a:r>
              <a:rPr lang="en-US" dirty="0"/>
              <a:t>Post sharable content including infographics, blogs and video to increase your brand awareness and market your message to new audiences</a:t>
            </a:r>
          </a:p>
        </p:txBody>
      </p:sp>
    </p:spTree>
    <p:extLst>
      <p:ext uri="{BB962C8B-B14F-4D97-AF65-F5344CB8AC3E}">
        <p14:creationId xmlns:p14="http://schemas.microsoft.com/office/powerpoint/2010/main" val="57805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" y="76200"/>
            <a:ext cx="4928251" cy="400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00" y="1295400"/>
            <a:ext cx="4744112" cy="4515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" y="3034125"/>
            <a:ext cx="4753638" cy="3820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83745"/>
            <a:ext cx="2714961" cy="66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Be authentic with your messaging</a:t>
            </a:r>
          </a:p>
          <a:p>
            <a:r>
              <a:rPr lang="en-US" dirty="0"/>
              <a:t>Proofread, proofread</a:t>
            </a:r>
            <a:r>
              <a:rPr lang="en-US"/>
              <a:t>, proofread</a:t>
            </a:r>
            <a:endParaRPr lang="en-US" dirty="0"/>
          </a:p>
          <a:p>
            <a:r>
              <a:rPr lang="en-US" dirty="0"/>
              <a:t>Don’t just post—interact!</a:t>
            </a:r>
          </a:p>
          <a:p>
            <a:r>
              <a:rPr lang="en-US" dirty="0"/>
              <a:t>Stay upbeat with your messaging for the best exposure</a:t>
            </a:r>
          </a:p>
          <a:p>
            <a:r>
              <a:rPr lang="en-US" dirty="0"/>
              <a:t>Use multimedia to create and interesting brand</a:t>
            </a:r>
          </a:p>
          <a:p>
            <a:r>
              <a:rPr lang="en-US" dirty="0"/>
              <a:t>Post often on relevant topics that your audience will appreciate</a:t>
            </a:r>
          </a:p>
          <a:p>
            <a:r>
              <a:rPr lang="en-US" dirty="0"/>
              <a:t>Use content marketing to increase your brand awareness and keep your brand at top of mind for decision makers and stakeholders</a:t>
            </a:r>
          </a:p>
          <a:p>
            <a:r>
              <a:rPr lang="en-US" dirty="0"/>
              <a:t>Use the 3-1 ratio: one post of self-serving content to every three non self-serving</a:t>
            </a:r>
          </a:p>
          <a:p>
            <a:r>
              <a:rPr lang="en-US" dirty="0"/>
              <a:t>Entertain and inform more than you sell</a:t>
            </a:r>
          </a:p>
        </p:txBody>
      </p:sp>
    </p:spTree>
    <p:extLst>
      <p:ext uri="{BB962C8B-B14F-4D97-AF65-F5344CB8AC3E}">
        <p14:creationId xmlns:p14="http://schemas.microsoft.com/office/powerpoint/2010/main" val="27430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ignore your social media streams</a:t>
            </a:r>
          </a:p>
          <a:p>
            <a:r>
              <a:rPr lang="en-US" dirty="0"/>
              <a:t>Don’t leave your social media profiles incomplete</a:t>
            </a:r>
          </a:p>
          <a:p>
            <a:r>
              <a:rPr lang="en-US" dirty="0"/>
              <a:t>Don’t spam your audience, or risk being blocked</a:t>
            </a:r>
          </a:p>
          <a:p>
            <a:r>
              <a:rPr lang="en-US" dirty="0"/>
              <a:t>Don’t let just any employee post on your social networks</a:t>
            </a:r>
          </a:p>
          <a:p>
            <a:r>
              <a:rPr lang="en-US" dirty="0"/>
              <a:t>Don’t lose control of your brand voice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Someone Else Tells Your Story</a:t>
            </a:r>
            <a:br>
              <a:rPr lang="en-US" dirty="0"/>
            </a:br>
            <a:r>
              <a:rPr lang="en-US" dirty="0"/>
              <a:t>	…and it’s wrong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correct—don’t repeat inaccuracy in your post</a:t>
            </a:r>
          </a:p>
          <a:p>
            <a:r>
              <a:rPr lang="en-US" dirty="0"/>
              <a:t>Stay on top of the issue—Hootsuite, Google alerts, Social Mention</a:t>
            </a:r>
          </a:p>
          <a:p>
            <a:r>
              <a:rPr lang="en-US" dirty="0"/>
              <a:t>If just a complaint or negative post, try to address the issue offline.</a:t>
            </a:r>
          </a:p>
          <a:p>
            <a:r>
              <a:rPr lang="en-US" dirty="0"/>
              <a:t>Choose your online battles—don’t feed the trolls</a:t>
            </a:r>
          </a:p>
          <a:p>
            <a:r>
              <a:rPr lang="en-US" dirty="0"/>
              <a:t>Don’t let the issue lead to a “Festivus”—airing of the grievances—move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828800"/>
            <a:ext cx="3200400" cy="838200"/>
          </a:xfrm>
        </p:spPr>
        <p:txBody>
          <a:bodyPr>
            <a:normAutofit fontScale="70000" lnSpcReduction="20000"/>
          </a:bodyPr>
          <a:lstStyle/>
          <a:p>
            <a:pPr marL="45720" indent="0" algn="ctr">
              <a:buNone/>
            </a:pPr>
            <a:r>
              <a:rPr lang="en-US" b="1" dirty="0"/>
              <a:t>Connie Helmlinger, APR</a:t>
            </a:r>
            <a:br>
              <a:rPr lang="en-US" dirty="0"/>
            </a:br>
            <a:r>
              <a:rPr lang="en-US" dirty="0"/>
              <a:t>Manager of Public Relations and Marketing</a:t>
            </a:r>
            <a:br>
              <a:rPr lang="en-US" dirty="0"/>
            </a:br>
            <a:r>
              <a:rPr lang="en-US" dirty="0"/>
              <a:t>North Carolina Housing Finance Agency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3412" y="1828800"/>
            <a:ext cx="3200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en-US" b="1" dirty="0"/>
              <a:t>Madison Fisler Lewis</a:t>
            </a:r>
            <a:br>
              <a:rPr lang="en-US" dirty="0"/>
            </a:br>
            <a:r>
              <a:rPr lang="en-US" dirty="0"/>
              <a:t>Public Relations and Marketing Specialist</a:t>
            </a:r>
            <a:br>
              <a:rPr lang="en-US" dirty="0"/>
            </a:br>
            <a:r>
              <a:rPr lang="en-US" dirty="0"/>
              <a:t>North Carolina Housing Finance Agency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13" y="2894215"/>
            <a:ext cx="2209800" cy="3314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020" y="2904777"/>
            <a:ext cx="3008515" cy="30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1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Someone Else Tells Your Story</a:t>
            </a:r>
            <a:br>
              <a:rPr lang="en-US" dirty="0"/>
            </a:br>
            <a:r>
              <a:rPr lang="en-US" dirty="0"/>
              <a:t>	…and it’s right, but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criticism is constructive or your company did something wrong, own it</a:t>
            </a:r>
          </a:p>
          <a:p>
            <a:r>
              <a:rPr lang="en-US" dirty="0"/>
              <a:t>Offer a legitimate, timely public apology</a:t>
            </a:r>
          </a:p>
          <a:p>
            <a:r>
              <a:rPr lang="en-US" dirty="0"/>
              <a:t>When crafting response, think about how it sounds to your audience and whether it will engender further criticism</a:t>
            </a:r>
          </a:p>
          <a:p>
            <a:r>
              <a:rPr lang="en-US" dirty="0"/>
              <a:t>Make sure you are genuine. Don’t use a script, let your voice be heard and personalize each response </a:t>
            </a:r>
          </a:p>
          <a:p>
            <a:r>
              <a:rPr lang="en-US" dirty="0"/>
              <a:t>Individual customer, address offline and do what you can to make amends—follow up</a:t>
            </a:r>
          </a:p>
          <a:p>
            <a:r>
              <a:rPr lang="en-US" dirty="0"/>
              <a:t>In all cases, have an escalation plan in place first for addressing social media complaints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Cater to your audience</a:t>
            </a:r>
          </a:p>
          <a:p>
            <a:r>
              <a:rPr lang="en-US" dirty="0"/>
              <a:t>Provide clear calls to action</a:t>
            </a:r>
          </a:p>
          <a:p>
            <a:r>
              <a:rPr lang="en-US" dirty="0"/>
              <a:t>Reinforce your message and your brand with social media</a:t>
            </a:r>
          </a:p>
          <a:p>
            <a:r>
              <a:rPr lang="en-US" dirty="0"/>
              <a:t>Have a clear crisis communication strategy</a:t>
            </a:r>
          </a:p>
          <a:p>
            <a:r>
              <a:rPr lang="en-US" dirty="0"/>
              <a:t>Remember, your story is ongoing and should be woven into all of </a:t>
            </a:r>
            <a:r>
              <a:rPr lang="en-US"/>
              <a:t>your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13170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Storytelling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Gives you an opportunity to share your brand and your mission and get support from your stakeholders</a:t>
            </a:r>
          </a:p>
          <a:p>
            <a:r>
              <a:rPr lang="en-US" dirty="0"/>
              <a:t>In order to do that, you need your stakeholders to be:</a:t>
            </a:r>
          </a:p>
          <a:p>
            <a:pPr lvl="1"/>
            <a:r>
              <a:rPr lang="en-US" dirty="0"/>
              <a:t>Interested and engaged</a:t>
            </a:r>
          </a:p>
          <a:p>
            <a:pPr lvl="1"/>
            <a:r>
              <a:rPr lang="en-US" dirty="0"/>
              <a:t>Educated and informed</a:t>
            </a:r>
          </a:p>
          <a:p>
            <a:pPr lvl="1"/>
            <a:r>
              <a:rPr lang="en-US" dirty="0"/>
              <a:t>Connected to your organization</a:t>
            </a:r>
          </a:p>
          <a:p>
            <a:pPr lvl="1"/>
            <a:r>
              <a:rPr lang="en-US" dirty="0"/>
              <a:t>Confident in your brand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Storytelling Falters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nonprofits repeat the same type of stories in their annual reports or other publications </a:t>
            </a:r>
          </a:p>
          <a:p>
            <a:r>
              <a:rPr lang="en-US" dirty="0"/>
              <a:t>“Someone had a problem, he couldn’t solve the problem, we solved it for him, the end” </a:t>
            </a:r>
          </a:p>
          <a:p>
            <a:r>
              <a:rPr lang="en-US" dirty="0"/>
              <a:t>The problem isn’t storytelling, it is the story being told </a:t>
            </a:r>
          </a:p>
        </p:txBody>
      </p:sp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Storytelling Shines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Questions you should ask:</a:t>
            </a:r>
          </a:p>
          <a:p>
            <a:pPr lvl="1"/>
            <a:r>
              <a:rPr lang="en-US" dirty="0"/>
              <a:t>What makes your organization unique?</a:t>
            </a:r>
          </a:p>
          <a:p>
            <a:pPr lvl="1"/>
            <a:r>
              <a:rPr lang="en-US" dirty="0"/>
              <a:t>Who are you focusing on?</a:t>
            </a:r>
          </a:p>
          <a:p>
            <a:pPr lvl="1"/>
            <a:r>
              <a:rPr lang="en-US" dirty="0"/>
              <a:t>Does your story have a point?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you trying to reach?</a:t>
            </a:r>
          </a:p>
          <a:p>
            <a:r>
              <a:rPr lang="en-US" dirty="0"/>
              <a:t>What do they care about?</a:t>
            </a:r>
          </a:p>
          <a:p>
            <a:pPr lvl="1"/>
            <a:r>
              <a:rPr lang="en-US" dirty="0"/>
              <a:t>Message will differ based on their demographics and political affiliation</a:t>
            </a:r>
          </a:p>
          <a:p>
            <a:r>
              <a:rPr lang="en-US" dirty="0"/>
              <a:t>Don’t forget the “skimmers” </a:t>
            </a:r>
          </a:p>
        </p:txBody>
      </p:sp>
    </p:spTree>
    <p:extLst>
      <p:ext uri="{BB962C8B-B14F-4D97-AF65-F5344CB8AC3E}">
        <p14:creationId xmlns:p14="http://schemas.microsoft.com/office/powerpoint/2010/main" val="11734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Decide Your Call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point of your story</a:t>
            </a:r>
          </a:p>
          <a:p>
            <a:r>
              <a:rPr lang="en-US" dirty="0"/>
              <a:t>What do you want your audience to do after they read your message?</a:t>
            </a:r>
          </a:p>
          <a:p>
            <a:r>
              <a:rPr lang="en-US" dirty="0"/>
              <a:t>You need to know at the beginning what the end result should be.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2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Your Story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story needs to be built around a call to action</a:t>
            </a:r>
          </a:p>
          <a:p>
            <a:r>
              <a:rPr lang="en-US" dirty="0"/>
              <a:t>Address emotion—what does your audience need to feel to be compelled to act?</a:t>
            </a:r>
          </a:p>
          <a:p>
            <a:pPr lvl="1"/>
            <a:r>
              <a:rPr lang="en-US" dirty="0"/>
              <a:t>Be sure to evoke the right emotion</a:t>
            </a:r>
          </a:p>
          <a:p>
            <a:pPr lvl="1"/>
            <a:r>
              <a:rPr lang="en-US" dirty="0"/>
              <a:t>Avoid pity or despair </a:t>
            </a:r>
          </a:p>
          <a:p>
            <a:pPr lvl="1"/>
            <a:r>
              <a:rPr lang="en-US" dirty="0"/>
              <a:t>Example: You want a homeless man to be full of promise, not pitiful </a:t>
            </a:r>
          </a:p>
        </p:txBody>
      </p:sp>
    </p:spTree>
    <p:extLst>
      <p:ext uri="{BB962C8B-B14F-4D97-AF65-F5344CB8AC3E}">
        <p14:creationId xmlns:p14="http://schemas.microsoft.com/office/powerpoint/2010/main" val="118963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of Your Story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your mission</a:t>
            </a:r>
          </a:p>
          <a:p>
            <a:r>
              <a:rPr lang="en-US" dirty="0"/>
              <a:t>Build trust in your business</a:t>
            </a:r>
          </a:p>
          <a:p>
            <a:r>
              <a:rPr lang="en-US" dirty="0"/>
              <a:t>Celebrate your success</a:t>
            </a:r>
          </a:p>
          <a:p>
            <a:r>
              <a:rPr lang="en-US" dirty="0"/>
              <a:t>Lay the groundwork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1501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.potx" id="{EB0D3B34-B7D6-4C45-8EC6-74593BA23307}" vid="{3C7E45A4-4E96-419A-A06F-C7909FE41FBD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30B94-6D3B-4C91-947C-5EB8E8EFF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FF1070-8794-47AC-90B7-1F2E078096FF}">
  <ds:schemaRefs>
    <ds:schemaRef ds:uri="http://purl.org/dc/dcmitype/"/>
    <ds:schemaRef ds:uri="http://www.w3.org/XML/1998/namespace"/>
    <ds:schemaRef ds:uri="a4f35948-e619-41b3-aa29-22878b09cfd2"/>
    <ds:schemaRef ds:uri="http://schemas.openxmlformats.org/package/2006/metadata/core-properties"/>
    <ds:schemaRef ds:uri="http://purl.org/dc/terms/"/>
    <ds:schemaRef ds:uri="40262f94-9f35-4ac3-9a90-690165a166b7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53E1689-1E09-4ADC-A5E7-6718BF79A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426</TotalTime>
  <Words>938</Words>
  <Application>Microsoft Office PowerPoint</Application>
  <PresentationFormat>Custom</PresentationFormat>
  <Paragraphs>114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Palatino Linotype</vt:lpstr>
      <vt:lpstr>Business strategy presentation</vt:lpstr>
      <vt:lpstr>Telling Your Story</vt:lpstr>
      <vt:lpstr>Your Speakers</vt:lpstr>
      <vt:lpstr>Why is Storytelling Important?</vt:lpstr>
      <vt:lpstr>When Storytelling Falters</vt:lpstr>
      <vt:lpstr>When Storytelling Shines</vt:lpstr>
      <vt:lpstr>Identify Your Audience</vt:lpstr>
      <vt:lpstr>Decide Your Call to Action</vt:lpstr>
      <vt:lpstr>Frame Your Story </vt:lpstr>
      <vt:lpstr>Key Components of Your Story </vt:lpstr>
      <vt:lpstr>Keep Your Audience Engaged</vt:lpstr>
      <vt:lpstr>Social Media: Reinforcing Your Message </vt:lpstr>
      <vt:lpstr>Social Media Demographics</vt:lpstr>
      <vt:lpstr>Social Media: Building Your Brand </vt:lpstr>
      <vt:lpstr>Social Media: Increasing Engagement</vt:lpstr>
      <vt:lpstr>Multimedia in Social Media</vt:lpstr>
      <vt:lpstr>PowerPoint Presentation</vt:lpstr>
      <vt:lpstr>Social Media Dos</vt:lpstr>
      <vt:lpstr>Social Media Don’ts</vt:lpstr>
      <vt:lpstr>When Someone Else Tells Your Story  …and it’s wrong</vt:lpstr>
      <vt:lpstr>When Someone Else Tells Your Story  …and it’s right, but bad</vt:lpstr>
      <vt:lpstr>Key Takeaways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Telling Your Story</dc:title>
  <dc:creator>Madison Lewis</dc:creator>
  <cp:lastModifiedBy>Connie Helmlinger</cp:lastModifiedBy>
  <cp:revision>18</cp:revision>
  <cp:lastPrinted>2017-05-25T14:15:44Z</cp:lastPrinted>
  <dcterms:created xsi:type="dcterms:W3CDTF">2017-05-23T14:02:54Z</dcterms:created>
  <dcterms:modified xsi:type="dcterms:W3CDTF">2017-05-25T14:16:58Z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